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0" r:id="rId2"/>
    <p:sldId id="284" r:id="rId3"/>
    <p:sldId id="285" r:id="rId4"/>
    <p:sldId id="409" r:id="rId5"/>
    <p:sldId id="490" r:id="rId6"/>
    <p:sldId id="492" r:id="rId7"/>
    <p:sldId id="481" r:id="rId8"/>
    <p:sldId id="484" r:id="rId9"/>
    <p:sldId id="485" r:id="rId10"/>
    <p:sldId id="486" r:id="rId11"/>
    <p:sldId id="487" r:id="rId12"/>
    <p:sldId id="483" r:id="rId13"/>
    <p:sldId id="498" r:id="rId14"/>
    <p:sldId id="499" r:id="rId15"/>
    <p:sldId id="493" r:id="rId16"/>
    <p:sldId id="505" r:id="rId17"/>
    <p:sldId id="495" r:id="rId18"/>
    <p:sldId id="494" r:id="rId19"/>
    <p:sldId id="476" r:id="rId20"/>
    <p:sldId id="496" r:id="rId21"/>
    <p:sldId id="477" r:id="rId22"/>
    <p:sldId id="488" r:id="rId23"/>
    <p:sldId id="478" r:id="rId24"/>
    <p:sldId id="512" r:id="rId25"/>
    <p:sldId id="510" r:id="rId26"/>
    <p:sldId id="511" r:id="rId27"/>
    <p:sldId id="513" r:id="rId28"/>
    <p:sldId id="515" r:id="rId29"/>
    <p:sldId id="489" r:id="rId30"/>
    <p:sldId id="480" r:id="rId31"/>
    <p:sldId id="491" r:id="rId32"/>
    <p:sldId id="286" r:id="rId33"/>
    <p:sldId id="506" r:id="rId34"/>
    <p:sldId id="507" r:id="rId35"/>
    <p:sldId id="508" r:id="rId36"/>
    <p:sldId id="500" r:id="rId37"/>
    <p:sldId id="509" r:id="rId38"/>
    <p:sldId id="502" r:id="rId39"/>
    <p:sldId id="503" r:id="rId40"/>
    <p:sldId id="504" r:id="rId41"/>
    <p:sldId id="501" r:id="rId42"/>
    <p:sldId id="36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gi Singh" initials="GS" lastIdx="1" clrIdx="0">
    <p:extLst>
      <p:ext uri="{19B8F6BF-5375-455C-9EA6-DF929625EA0E}">
        <p15:presenceInfo xmlns:p15="http://schemas.microsoft.com/office/powerpoint/2012/main" userId="Gargi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FFFFCC"/>
    <a:srgbClr val="FFFF99"/>
    <a:srgbClr val="CC66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0" autoAdjust="0"/>
    <p:restoredTop sz="92605" autoAdjust="0"/>
  </p:normalViewPr>
  <p:slideViewPr>
    <p:cSldViewPr>
      <p:cViewPr varScale="1">
        <p:scale>
          <a:sx n="115" d="100"/>
          <a:sy n="115" d="100"/>
        </p:scale>
        <p:origin x="1494"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3T22:35:41.456" idx="1">
    <p:pos x="1935" y="2813"/>
    <p:text>Update this with your information</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6E5D96-9D0A-4244-AC2D-47D64799301F}" type="datetimeFigureOut">
              <a:rPr lang="en-US" smtClean="0"/>
              <a:pPr/>
              <a:t>7/27/2018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AF6710-8478-4798-A126-157D8B8AD7C0}" type="slidenum">
              <a:rPr lang="en-IN" smtClean="0"/>
              <a:pPr/>
              <a:t>‹#›</a:t>
            </a:fld>
            <a:endParaRPr lang="en-IN"/>
          </a:p>
        </p:txBody>
      </p:sp>
    </p:spTree>
    <p:extLst>
      <p:ext uri="{BB962C8B-B14F-4D97-AF65-F5344CB8AC3E}">
        <p14:creationId xmlns:p14="http://schemas.microsoft.com/office/powerpoint/2010/main" val="156679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6</a:t>
            </a:fld>
            <a:endParaRPr lang="en-IN"/>
          </a:p>
        </p:txBody>
      </p:sp>
    </p:spTree>
    <p:extLst>
      <p:ext uri="{BB962C8B-B14F-4D97-AF65-F5344CB8AC3E}">
        <p14:creationId xmlns:p14="http://schemas.microsoft.com/office/powerpoint/2010/main" val="2101295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F6710-8478-4798-A126-157D8B8AD7C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652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7</a:t>
            </a:fld>
            <a:endParaRPr lang="en-IN"/>
          </a:p>
        </p:txBody>
      </p:sp>
    </p:spTree>
    <p:extLst>
      <p:ext uri="{BB962C8B-B14F-4D97-AF65-F5344CB8AC3E}">
        <p14:creationId xmlns:p14="http://schemas.microsoft.com/office/powerpoint/2010/main" val="165847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8</a:t>
            </a:fld>
            <a:endParaRPr lang="en-IN"/>
          </a:p>
        </p:txBody>
      </p:sp>
    </p:spTree>
    <p:extLst>
      <p:ext uri="{BB962C8B-B14F-4D97-AF65-F5344CB8AC3E}">
        <p14:creationId xmlns:p14="http://schemas.microsoft.com/office/powerpoint/2010/main" val="363888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9</a:t>
            </a:fld>
            <a:endParaRPr lang="en-IN"/>
          </a:p>
        </p:txBody>
      </p:sp>
    </p:spTree>
    <p:extLst>
      <p:ext uri="{BB962C8B-B14F-4D97-AF65-F5344CB8AC3E}">
        <p14:creationId xmlns:p14="http://schemas.microsoft.com/office/powerpoint/2010/main" val="53540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10</a:t>
            </a:fld>
            <a:endParaRPr lang="en-IN"/>
          </a:p>
        </p:txBody>
      </p:sp>
    </p:spTree>
    <p:extLst>
      <p:ext uri="{BB962C8B-B14F-4D97-AF65-F5344CB8AC3E}">
        <p14:creationId xmlns:p14="http://schemas.microsoft.com/office/powerpoint/2010/main" val="19136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11</a:t>
            </a:fld>
            <a:endParaRPr lang="en-IN"/>
          </a:p>
        </p:txBody>
      </p:sp>
    </p:spTree>
    <p:extLst>
      <p:ext uri="{BB962C8B-B14F-4D97-AF65-F5344CB8AC3E}">
        <p14:creationId xmlns:p14="http://schemas.microsoft.com/office/powerpoint/2010/main" val="195627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12</a:t>
            </a:fld>
            <a:endParaRPr lang="en-IN"/>
          </a:p>
        </p:txBody>
      </p:sp>
    </p:spTree>
    <p:extLst>
      <p:ext uri="{BB962C8B-B14F-4D97-AF65-F5344CB8AC3E}">
        <p14:creationId xmlns:p14="http://schemas.microsoft.com/office/powerpoint/2010/main" val="93765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smtClean="0">
                <a:solidFill>
                  <a:schemeClr val="tx1"/>
                </a:solidFill>
                <a:effectLst/>
                <a:latin typeface="+mn-lt"/>
                <a:ea typeface="+mn-ea"/>
                <a:cs typeface="+mn-cs"/>
              </a:rPr>
              <a:t>Mumbai is essentially a peninsula jutting into the Arabian Sea. Since the 1980s, when a little over eight million called it home, the city’s population has more than doubled. That’s led to rapid urbanisation of the surrounding areas, as well as encroachment of the mangroves on the city’s edges.</a:t>
            </a:r>
            <a:endParaRPr lang="en-IN" sz="1200" kern="1200" dirty="0" smtClean="0">
              <a:solidFill>
                <a:schemeClr val="tx1"/>
              </a:solidFill>
              <a:effectLst/>
              <a:latin typeface="+mn-lt"/>
              <a:ea typeface="+mn-ea"/>
              <a:cs typeface="+mn-cs"/>
            </a:endParaRPr>
          </a:p>
          <a:p>
            <a:pPr fontAlgn="base"/>
            <a:endParaRPr lang="en-IN" sz="1200" kern="1200" dirty="0" smtClean="0">
              <a:solidFill>
                <a:schemeClr val="tx1"/>
              </a:solidFill>
              <a:effectLst/>
              <a:latin typeface="+mn-lt"/>
              <a:ea typeface="+mn-ea"/>
              <a:cs typeface="+mn-cs"/>
            </a:endParaRPr>
          </a:p>
          <a:p>
            <a:pPr fontAlgn="base"/>
            <a:r>
              <a:rPr lang="en-IN" sz="1200" kern="1200" dirty="0" smtClean="0">
                <a:solidFill>
                  <a:schemeClr val="tx1"/>
                </a:solidFill>
                <a:effectLst/>
                <a:latin typeface="+mn-lt"/>
                <a:ea typeface="+mn-ea"/>
                <a:cs typeface="+mn-cs"/>
              </a:rPr>
              <a:t>…Mumbai’s major </a:t>
            </a:r>
            <a:r>
              <a:rPr lang="en-IN" sz="1200" i="1" kern="1200" dirty="0" err="1" smtClean="0">
                <a:solidFill>
                  <a:schemeClr val="tx1"/>
                </a:solidFill>
                <a:effectLst/>
                <a:latin typeface="+mn-lt"/>
                <a:ea typeface="+mn-ea"/>
                <a:cs typeface="+mn-cs"/>
              </a:rPr>
              <a:t>nullahs</a:t>
            </a:r>
            <a:r>
              <a:rPr lang="en-IN" sz="1200" kern="1200" dirty="0" smtClean="0">
                <a:solidFill>
                  <a:schemeClr val="tx1"/>
                </a:solidFill>
                <a:effectLst/>
                <a:latin typeface="+mn-lt"/>
                <a:ea typeface="+mn-ea"/>
                <a:cs typeface="+mn-cs"/>
              </a:rPr>
              <a:t> form a vein-like network that can extend for an astounding 300 km. These could have functioned effectively to drain water out of the city. But this is a natural legacy that the city authorities have abused, with the reckless sanctioning of building after building, in brazen collusion with builders and venal bureaucrats. By indiscriminately dumping waste in open drains, citizens have also contributed to choking them.</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EDAF6710-8478-4798-A126-157D8B8AD7C0}" type="slidenum">
              <a:rPr lang="en-IN" smtClean="0"/>
              <a:pPr/>
              <a:t>21</a:t>
            </a:fld>
            <a:endParaRPr lang="en-IN"/>
          </a:p>
        </p:txBody>
      </p:sp>
    </p:spTree>
    <p:extLst>
      <p:ext uri="{BB962C8B-B14F-4D97-AF65-F5344CB8AC3E}">
        <p14:creationId xmlns:p14="http://schemas.microsoft.com/office/powerpoint/2010/main" val="460974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7364C0-59EE-48F7-BB80-1CF820A3EFC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5061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7/27/2018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7/27/2018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7/27/2018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7/27/2018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47476-527F-4EB8-8C55-B4D4151D26A2}" type="datetimeFigureOut">
              <a:rPr lang="en-US" smtClean="0"/>
              <a:pPr/>
              <a:t>7/27/2018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47476-527F-4EB8-8C55-B4D4151D26A2}" type="datetimeFigureOut">
              <a:rPr lang="en-US" smtClean="0"/>
              <a:pPr/>
              <a:t>7/27/2018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47476-527F-4EB8-8C55-B4D4151D26A2}" type="datetimeFigureOut">
              <a:rPr lang="en-US" smtClean="0"/>
              <a:pPr/>
              <a:t>7/27/2018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47476-527F-4EB8-8C55-B4D4151D26A2}" type="datetimeFigureOut">
              <a:rPr lang="en-US" smtClean="0"/>
              <a:pPr/>
              <a:t>7/27/2018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47476-527F-4EB8-8C55-B4D4151D26A2}" type="datetimeFigureOut">
              <a:rPr lang="en-US" smtClean="0"/>
              <a:pPr/>
              <a:t>7/27/2018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47476-527F-4EB8-8C55-B4D4151D26A2}" type="datetimeFigureOut">
              <a:rPr lang="en-US" smtClean="0"/>
              <a:pPr/>
              <a:t>7/27/2018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47476-527F-4EB8-8C55-B4D4151D26A2}" type="datetimeFigureOut">
              <a:rPr lang="en-US" smtClean="0"/>
              <a:pPr/>
              <a:t>7/27/2018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D2FEB2-7C88-470D-B236-855161BA82FC}"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47476-527F-4EB8-8C55-B4D4151D26A2}" type="datetimeFigureOut">
              <a:rPr lang="en-US" smtClean="0"/>
              <a:pPr/>
              <a:t>7/27/2018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2FEB2-7C88-470D-B236-855161BA82FC}"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3.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9.wdp"/><Relationship Id="rId4" Type="http://schemas.openxmlformats.org/officeDocument/2006/relationships/image" Target="../media/image37.png"/><Relationship Id="rId9" Type="http://schemas.microsoft.com/office/2007/relationships/hdphoto" Target="../media/hdphoto1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908720"/>
            <a:ext cx="8064896" cy="2677656"/>
          </a:xfrm>
          <a:prstGeom prst="rect">
            <a:avLst/>
          </a:prstGeom>
          <a:noFill/>
        </p:spPr>
        <p:txBody>
          <a:bodyPr wrap="square" rtlCol="0">
            <a:spAutoFit/>
          </a:bodyPr>
          <a:lstStyle/>
          <a:p>
            <a:r>
              <a:rPr lang="en-US" sz="4800" b="1" dirty="0" smtClean="0">
                <a:solidFill>
                  <a:srgbClr val="C00000"/>
                </a:solidFill>
              </a:rPr>
              <a:t>INTRODUCTION TO ENVIRONMENTAL STUDIES</a:t>
            </a:r>
          </a:p>
          <a:p>
            <a:r>
              <a:rPr lang="en-US" sz="4000" b="1" dirty="0" smtClean="0">
                <a:solidFill>
                  <a:srgbClr val="C00000"/>
                </a:solidFill>
              </a:rPr>
              <a:t>CEN-105</a:t>
            </a:r>
          </a:p>
          <a:p>
            <a:r>
              <a:rPr lang="en-US" sz="3200" b="1" dirty="0" smtClean="0">
                <a:solidFill>
                  <a:srgbClr val="C00000"/>
                </a:solidFill>
              </a:rPr>
              <a:t>Civil + Chemical Faculty members</a:t>
            </a:r>
            <a:endParaRPr lang="en-IN" sz="3200" b="1" dirty="0">
              <a:solidFill>
                <a:srgbClr val="C00000"/>
              </a:solidFill>
            </a:endParaRPr>
          </a:p>
        </p:txBody>
      </p:sp>
      <p:sp>
        <p:nvSpPr>
          <p:cNvPr id="4" name="TextBox 3"/>
          <p:cNvSpPr txBox="1"/>
          <p:nvPr/>
        </p:nvSpPr>
        <p:spPr>
          <a:xfrm>
            <a:off x="323528" y="3573016"/>
            <a:ext cx="5688632" cy="1815882"/>
          </a:xfrm>
          <a:prstGeom prst="rect">
            <a:avLst/>
          </a:prstGeom>
          <a:noFill/>
        </p:spPr>
        <p:txBody>
          <a:bodyPr wrap="square" rtlCol="0">
            <a:spAutoFit/>
          </a:bodyPr>
          <a:lstStyle/>
          <a:p>
            <a:r>
              <a:rPr lang="en-US" sz="2800" dirty="0" smtClean="0"/>
              <a:t>Dr. </a:t>
            </a:r>
            <a:r>
              <a:rPr lang="en-US" sz="2800" dirty="0" err="1" smtClean="0"/>
              <a:t>Basheshwer</a:t>
            </a:r>
            <a:r>
              <a:rPr lang="en-US" sz="2800" dirty="0" smtClean="0"/>
              <a:t> Prasad</a:t>
            </a:r>
          </a:p>
          <a:p>
            <a:r>
              <a:rPr lang="en-US" sz="2800" dirty="0" smtClean="0"/>
              <a:t>Department of Chemical Engineering</a:t>
            </a:r>
          </a:p>
          <a:p>
            <a:r>
              <a:rPr lang="en-US" sz="2800" dirty="0" smtClean="0"/>
              <a:t>bashefch@iitr.ac.in</a:t>
            </a:r>
          </a:p>
          <a:p>
            <a:endParaRPr lang="en-US" sz="28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7824" y="-22866"/>
            <a:ext cx="3996607" cy="646331"/>
          </a:xfrm>
          <a:prstGeom prst="rect">
            <a:avLst/>
          </a:prstGeom>
          <a:noFill/>
        </p:spPr>
        <p:txBody>
          <a:bodyPr wrap="none" rtlCol="0">
            <a:spAutoFit/>
          </a:bodyPr>
          <a:lstStyle/>
          <a:p>
            <a:r>
              <a:rPr lang="en-IN" sz="3600" b="1" dirty="0" smtClean="0"/>
              <a:t>Air Quality Scenario</a:t>
            </a:r>
            <a:endParaRPr lang="en-IN" sz="3600" b="1" dirty="0"/>
          </a:p>
        </p:txBody>
      </p:sp>
      <p:pic>
        <p:nvPicPr>
          <p:cNvPr id="11268" name="Picture 4" descr="https://cdn.vox-cdn.com/thumbor/x9F9UA3XvLHeMdStvgICfF4rB58=/0x0:6000x6000/1200x0/filters:focal(0x0:6000x6000)/cdn.vox-cdn.com/uploads/chorus_asset/file/3439204/F3-CityDistr-Color-600p.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97338"/>
            <a:ext cx="6252360" cy="6252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24348" y="1142336"/>
            <a:ext cx="1763688" cy="1938992"/>
          </a:xfrm>
          <a:prstGeom prst="rect">
            <a:avLst/>
          </a:prstGeom>
          <a:noFill/>
        </p:spPr>
        <p:txBody>
          <a:bodyPr wrap="square" rtlCol="0">
            <a:spAutoFit/>
          </a:bodyPr>
          <a:lstStyle/>
          <a:p>
            <a:r>
              <a:rPr lang="en-IN" sz="2400" dirty="0" smtClean="0">
                <a:solidFill>
                  <a:srgbClr val="FF0000"/>
                </a:solidFill>
              </a:rPr>
              <a:t>National Ambient Air Quality Standards (NAAQS)</a:t>
            </a:r>
            <a:endParaRPr lang="en-IN" sz="2400" dirty="0">
              <a:solidFill>
                <a:srgbClr val="FF0000"/>
              </a:solidFill>
            </a:endParaRPr>
          </a:p>
        </p:txBody>
      </p:sp>
      <p:sp>
        <p:nvSpPr>
          <p:cNvPr id="4" name="TextBox 3"/>
          <p:cNvSpPr txBox="1"/>
          <p:nvPr/>
        </p:nvSpPr>
        <p:spPr>
          <a:xfrm>
            <a:off x="6444208" y="3645024"/>
            <a:ext cx="2592288" cy="923330"/>
          </a:xfrm>
          <a:prstGeom prst="rect">
            <a:avLst/>
          </a:prstGeom>
          <a:noFill/>
        </p:spPr>
        <p:txBody>
          <a:bodyPr wrap="square" rtlCol="0">
            <a:spAutoFit/>
          </a:bodyPr>
          <a:lstStyle/>
          <a:p>
            <a:r>
              <a:rPr lang="en-IN" dirty="0" smtClean="0">
                <a:solidFill>
                  <a:srgbClr val="0000FF"/>
                </a:solidFill>
              </a:rPr>
              <a:t>WHO PM2.5 standard</a:t>
            </a:r>
          </a:p>
          <a:p>
            <a:r>
              <a:rPr lang="en-US" dirty="0">
                <a:solidFill>
                  <a:srgbClr val="FF0000"/>
                </a:solidFill>
                <a:latin typeface="Arial" panose="020B0604020202020204" pitchFamily="34" charset="0"/>
              </a:rPr>
              <a:t>10 </a:t>
            </a:r>
            <a:r>
              <a:rPr lang="en-US" dirty="0" err="1">
                <a:solidFill>
                  <a:srgbClr val="FF0000"/>
                </a:solidFill>
                <a:latin typeface="Arial" panose="020B0604020202020204" pitchFamily="34" charset="0"/>
              </a:rPr>
              <a:t>μg</a:t>
            </a:r>
            <a:r>
              <a:rPr lang="en-US" dirty="0">
                <a:solidFill>
                  <a:srgbClr val="FF0000"/>
                </a:solidFill>
                <a:latin typeface="Arial" panose="020B0604020202020204" pitchFamily="34" charset="0"/>
              </a:rPr>
              <a:t>/m</a:t>
            </a:r>
            <a:r>
              <a:rPr lang="en-US" baseline="30000" dirty="0">
                <a:solidFill>
                  <a:srgbClr val="FF0000"/>
                </a:solidFill>
                <a:latin typeface="Arial" panose="020B0604020202020204" pitchFamily="34" charset="0"/>
              </a:rPr>
              <a:t>3</a:t>
            </a:r>
            <a:r>
              <a:rPr lang="en-US" dirty="0">
                <a:solidFill>
                  <a:srgbClr val="FF0000"/>
                </a:solidFill>
                <a:latin typeface="Arial" panose="020B0604020202020204" pitchFamily="34" charset="0"/>
              </a:rPr>
              <a:t> annual mean</a:t>
            </a:r>
            <a:r>
              <a:rPr lang="en-US" dirty="0">
                <a:solidFill>
                  <a:srgbClr val="FF0000"/>
                </a:solidFill>
              </a:rPr>
              <a:t/>
            </a:r>
            <a:br>
              <a:rPr lang="en-US" dirty="0">
                <a:solidFill>
                  <a:srgbClr val="FF0000"/>
                </a:solidFill>
              </a:rPr>
            </a:br>
            <a:r>
              <a:rPr lang="en-US" dirty="0">
                <a:solidFill>
                  <a:srgbClr val="FF0000"/>
                </a:solidFill>
                <a:latin typeface="Arial" panose="020B0604020202020204" pitchFamily="34" charset="0"/>
              </a:rPr>
              <a:t>25 </a:t>
            </a:r>
            <a:r>
              <a:rPr lang="en-US" dirty="0" err="1">
                <a:solidFill>
                  <a:srgbClr val="FF0000"/>
                </a:solidFill>
                <a:latin typeface="Arial" panose="020B0604020202020204" pitchFamily="34" charset="0"/>
              </a:rPr>
              <a:t>μg</a:t>
            </a:r>
            <a:r>
              <a:rPr lang="en-US" dirty="0">
                <a:solidFill>
                  <a:srgbClr val="FF0000"/>
                </a:solidFill>
                <a:latin typeface="Arial" panose="020B0604020202020204" pitchFamily="34" charset="0"/>
              </a:rPr>
              <a:t>/m</a:t>
            </a:r>
            <a:r>
              <a:rPr lang="en-US" baseline="30000" dirty="0">
                <a:solidFill>
                  <a:srgbClr val="FF0000"/>
                </a:solidFill>
                <a:latin typeface="Arial" panose="020B0604020202020204" pitchFamily="34" charset="0"/>
              </a:rPr>
              <a:t>3</a:t>
            </a:r>
            <a:r>
              <a:rPr lang="en-US" dirty="0">
                <a:solidFill>
                  <a:srgbClr val="FF0000"/>
                </a:solidFill>
                <a:latin typeface="Arial" panose="020B0604020202020204" pitchFamily="34" charset="0"/>
              </a:rPr>
              <a:t> 24-hour mean</a:t>
            </a:r>
            <a:endParaRPr lang="en-IN" dirty="0">
              <a:solidFill>
                <a:srgbClr val="FF0000"/>
              </a:solidFill>
            </a:endParaRPr>
          </a:p>
        </p:txBody>
      </p:sp>
      <p:sp>
        <p:nvSpPr>
          <p:cNvPr id="5" name="TextBox 4"/>
          <p:cNvSpPr txBox="1"/>
          <p:nvPr/>
        </p:nvSpPr>
        <p:spPr>
          <a:xfrm>
            <a:off x="6444208" y="4797152"/>
            <a:ext cx="2592288" cy="923330"/>
          </a:xfrm>
          <a:prstGeom prst="rect">
            <a:avLst/>
          </a:prstGeom>
          <a:noFill/>
        </p:spPr>
        <p:txBody>
          <a:bodyPr wrap="square" rtlCol="0">
            <a:spAutoFit/>
          </a:bodyPr>
          <a:lstStyle/>
          <a:p>
            <a:pPr lvl="0"/>
            <a:r>
              <a:rPr lang="en-IN" dirty="0" smtClean="0">
                <a:solidFill>
                  <a:srgbClr val="0000FF"/>
                </a:solidFill>
              </a:rPr>
              <a:t>India </a:t>
            </a:r>
            <a:r>
              <a:rPr lang="en-IN" dirty="0">
                <a:solidFill>
                  <a:srgbClr val="0000FF"/>
                </a:solidFill>
              </a:rPr>
              <a:t>PM2.5 standard</a:t>
            </a:r>
          </a:p>
          <a:p>
            <a:pPr lvl="0"/>
            <a:r>
              <a:rPr lang="en-US" dirty="0" smtClean="0">
                <a:solidFill>
                  <a:srgbClr val="FF0000"/>
                </a:solidFill>
                <a:latin typeface="Arial" panose="020B0604020202020204" pitchFamily="34" charset="0"/>
              </a:rPr>
              <a:t>40 </a:t>
            </a:r>
            <a:r>
              <a:rPr lang="en-US" dirty="0" err="1">
                <a:solidFill>
                  <a:srgbClr val="FF0000"/>
                </a:solidFill>
                <a:latin typeface="Arial" panose="020B0604020202020204" pitchFamily="34" charset="0"/>
              </a:rPr>
              <a:t>μg</a:t>
            </a:r>
            <a:r>
              <a:rPr lang="en-US" dirty="0">
                <a:solidFill>
                  <a:srgbClr val="FF0000"/>
                </a:solidFill>
                <a:latin typeface="Arial" panose="020B0604020202020204" pitchFamily="34" charset="0"/>
              </a:rPr>
              <a:t>/m</a:t>
            </a:r>
            <a:r>
              <a:rPr lang="en-US" baseline="30000" dirty="0">
                <a:solidFill>
                  <a:srgbClr val="FF0000"/>
                </a:solidFill>
                <a:latin typeface="Arial" panose="020B0604020202020204" pitchFamily="34" charset="0"/>
              </a:rPr>
              <a:t>3</a:t>
            </a:r>
            <a:r>
              <a:rPr lang="en-US" dirty="0">
                <a:solidFill>
                  <a:srgbClr val="FF0000"/>
                </a:solidFill>
                <a:latin typeface="Arial" panose="020B0604020202020204" pitchFamily="34" charset="0"/>
              </a:rPr>
              <a:t> annual mean</a:t>
            </a:r>
            <a:r>
              <a:rPr lang="en-US" dirty="0">
                <a:solidFill>
                  <a:srgbClr val="FF0000"/>
                </a:solidFill>
              </a:rPr>
              <a:t/>
            </a:r>
            <a:br>
              <a:rPr lang="en-US" dirty="0">
                <a:solidFill>
                  <a:srgbClr val="FF0000"/>
                </a:solidFill>
              </a:rPr>
            </a:br>
            <a:r>
              <a:rPr lang="en-US" dirty="0" smtClean="0">
                <a:solidFill>
                  <a:srgbClr val="FF0000"/>
                </a:solidFill>
              </a:rPr>
              <a:t>60</a:t>
            </a:r>
            <a:r>
              <a:rPr lang="en-US" dirty="0" smtClean="0">
                <a:solidFill>
                  <a:srgbClr val="FF0000"/>
                </a:solidFill>
                <a:latin typeface="Arial" panose="020B0604020202020204" pitchFamily="34" charset="0"/>
              </a:rPr>
              <a:t> </a:t>
            </a:r>
            <a:r>
              <a:rPr lang="en-US" dirty="0" err="1">
                <a:solidFill>
                  <a:srgbClr val="FF0000"/>
                </a:solidFill>
                <a:latin typeface="Arial" panose="020B0604020202020204" pitchFamily="34" charset="0"/>
              </a:rPr>
              <a:t>μg</a:t>
            </a:r>
            <a:r>
              <a:rPr lang="en-US" dirty="0">
                <a:solidFill>
                  <a:srgbClr val="FF0000"/>
                </a:solidFill>
                <a:latin typeface="Arial" panose="020B0604020202020204" pitchFamily="34" charset="0"/>
              </a:rPr>
              <a:t>/m</a:t>
            </a:r>
            <a:r>
              <a:rPr lang="en-US" baseline="30000" dirty="0">
                <a:solidFill>
                  <a:srgbClr val="FF0000"/>
                </a:solidFill>
                <a:latin typeface="Arial" panose="020B0604020202020204" pitchFamily="34" charset="0"/>
              </a:rPr>
              <a:t>3</a:t>
            </a:r>
            <a:r>
              <a:rPr lang="en-US" dirty="0">
                <a:solidFill>
                  <a:srgbClr val="FF0000"/>
                </a:solidFill>
                <a:latin typeface="Arial" panose="020B0604020202020204" pitchFamily="34" charset="0"/>
              </a:rPr>
              <a:t> 24-hour mean</a:t>
            </a:r>
            <a:endParaRPr lang="en-IN" dirty="0">
              <a:solidFill>
                <a:srgbClr val="FF0000"/>
              </a:solidFill>
            </a:endParaRPr>
          </a:p>
        </p:txBody>
      </p:sp>
    </p:spTree>
    <p:extLst>
      <p:ext uri="{BB962C8B-B14F-4D97-AF65-F5344CB8AC3E}">
        <p14:creationId xmlns:p14="http://schemas.microsoft.com/office/powerpoint/2010/main" val="1787595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5496" y="67410"/>
            <a:ext cx="6724085" cy="646331"/>
          </a:xfrm>
          <a:prstGeom prst="rect">
            <a:avLst/>
          </a:prstGeom>
          <a:noFill/>
        </p:spPr>
        <p:txBody>
          <a:bodyPr wrap="none" rtlCol="0">
            <a:spAutoFit/>
          </a:bodyPr>
          <a:lstStyle/>
          <a:p>
            <a:r>
              <a:rPr lang="en-IN" sz="3600" b="1" dirty="0" smtClean="0"/>
              <a:t>DEVELOPMENT &amp; SUSTAINABILITY</a:t>
            </a:r>
            <a:endParaRPr lang="en-IN" sz="3600" b="1" dirty="0"/>
          </a:p>
        </p:txBody>
      </p:sp>
      <p:sp>
        <p:nvSpPr>
          <p:cNvPr id="5" name="Rectangle 4"/>
          <p:cNvSpPr/>
          <p:nvPr/>
        </p:nvSpPr>
        <p:spPr>
          <a:xfrm>
            <a:off x="294714" y="836712"/>
            <a:ext cx="8820472" cy="5693866"/>
          </a:xfrm>
          <a:prstGeom prst="rect">
            <a:avLst/>
          </a:prstGeom>
          <a:solidFill>
            <a:srgbClr val="FFFFFF">
              <a:alpha val="80000"/>
            </a:srgbClr>
          </a:solidFill>
        </p:spPr>
        <p:txBody>
          <a:bodyPr wrap="square">
            <a:spAutoFit/>
          </a:bodyPr>
          <a:lstStyle/>
          <a:p>
            <a:pPr algn="just"/>
            <a:r>
              <a:rPr lang="en-IN" sz="3600" b="1" dirty="0" smtClean="0">
                <a:solidFill>
                  <a:srgbClr val="282828"/>
                </a:solidFill>
                <a:latin typeface="TundraWeb"/>
              </a:rPr>
              <a:t>Major Causes for Indian air woes</a:t>
            </a:r>
          </a:p>
          <a:p>
            <a:pPr marL="571500" indent="-571500" algn="just">
              <a:buFont typeface="Wingdings" panose="05000000000000000000" pitchFamily="2" charset="2"/>
              <a:buChar char="q"/>
            </a:pPr>
            <a:r>
              <a:rPr lang="en-IN" sz="3600" dirty="0" smtClean="0">
                <a:solidFill>
                  <a:srgbClr val="282828"/>
                </a:solidFill>
                <a:latin typeface="TundraWeb"/>
              </a:rPr>
              <a:t>Anthropogenic emissions: </a:t>
            </a:r>
          </a:p>
          <a:p>
            <a:pPr marL="1371600" lvl="2" indent="-457200" algn="just">
              <a:buFont typeface="Arial" panose="020B0604020202020204" pitchFamily="34" charset="0"/>
              <a:buChar char="•"/>
            </a:pPr>
            <a:r>
              <a:rPr lang="en-IN" sz="2800" dirty="0" smtClean="0">
                <a:solidFill>
                  <a:srgbClr val="282828"/>
                </a:solidFill>
                <a:latin typeface="TundraWeb"/>
              </a:rPr>
              <a:t>Combustion: Coal, Diesel, Petrol, CNG, Biomass; Industries- Chemical in particular </a:t>
            </a:r>
          </a:p>
          <a:p>
            <a:pPr marL="571500" indent="-571500" algn="just">
              <a:buFont typeface="Wingdings" panose="05000000000000000000" pitchFamily="2" charset="2"/>
              <a:buChar char="q"/>
            </a:pPr>
            <a:r>
              <a:rPr lang="en-IN" sz="3600" dirty="0" smtClean="0">
                <a:solidFill>
                  <a:srgbClr val="282828"/>
                </a:solidFill>
                <a:latin typeface="TundraWeb"/>
              </a:rPr>
              <a:t>Policies and governance: </a:t>
            </a:r>
          </a:p>
          <a:p>
            <a:pPr marL="1371600" lvl="2" indent="-457200" algn="just">
              <a:buFont typeface="Arial" panose="020B0604020202020204" pitchFamily="34" charset="0"/>
              <a:buChar char="•"/>
            </a:pPr>
            <a:r>
              <a:rPr lang="en-IN" sz="2800" dirty="0" smtClean="0">
                <a:solidFill>
                  <a:srgbClr val="282828"/>
                </a:solidFill>
                <a:latin typeface="TundraWeb"/>
              </a:rPr>
              <a:t>BS: VI 2020, Trains/ metro, population</a:t>
            </a:r>
          </a:p>
          <a:p>
            <a:pPr marL="571500" indent="-571500" algn="just">
              <a:buFont typeface="Wingdings" panose="05000000000000000000" pitchFamily="2" charset="2"/>
              <a:buChar char="q"/>
            </a:pPr>
            <a:r>
              <a:rPr lang="en-IN" sz="3600" dirty="0" smtClean="0">
                <a:solidFill>
                  <a:srgbClr val="282828"/>
                </a:solidFill>
                <a:latin typeface="TundraWeb"/>
              </a:rPr>
              <a:t>Geography:</a:t>
            </a:r>
          </a:p>
          <a:p>
            <a:pPr marL="1371600" lvl="2" indent="-457200" algn="just">
              <a:buFont typeface="Arial" panose="020B0604020202020204" pitchFamily="34" charset="0"/>
              <a:buChar char="•"/>
            </a:pPr>
            <a:r>
              <a:rPr lang="en-IN" sz="3200" dirty="0" smtClean="0">
                <a:solidFill>
                  <a:srgbClr val="282828"/>
                </a:solidFill>
                <a:latin typeface="TundraWeb"/>
              </a:rPr>
              <a:t>Valley vs plain area</a:t>
            </a:r>
          </a:p>
          <a:p>
            <a:pPr marL="571500" indent="-571500" algn="just">
              <a:buFont typeface="Wingdings" panose="05000000000000000000" pitchFamily="2" charset="2"/>
              <a:buChar char="q"/>
            </a:pPr>
            <a:r>
              <a:rPr lang="en-IN" sz="3600" dirty="0" smtClean="0">
                <a:solidFill>
                  <a:srgbClr val="282828"/>
                </a:solidFill>
                <a:latin typeface="TundraWeb"/>
              </a:rPr>
              <a:t>Meteorology: </a:t>
            </a:r>
          </a:p>
          <a:p>
            <a:pPr marL="1371600" lvl="2" indent="-457200" algn="just">
              <a:buFont typeface="Arial" panose="020B0604020202020204" pitchFamily="34" charset="0"/>
              <a:buChar char="•"/>
            </a:pPr>
            <a:r>
              <a:rPr lang="en-IN" sz="2800" dirty="0" smtClean="0">
                <a:solidFill>
                  <a:srgbClr val="282828"/>
                </a:solidFill>
                <a:latin typeface="TundraWeb"/>
              </a:rPr>
              <a:t>Wind velocity, temperature, rain fall</a:t>
            </a:r>
          </a:p>
          <a:p>
            <a:pPr algn="just"/>
            <a:endParaRPr lang="en-IN" sz="3600" dirty="0"/>
          </a:p>
        </p:txBody>
      </p:sp>
    </p:spTree>
    <p:extLst>
      <p:ext uri="{BB962C8B-B14F-4D97-AF65-F5344CB8AC3E}">
        <p14:creationId xmlns:p14="http://schemas.microsoft.com/office/powerpoint/2010/main" val="1631987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diwali 2017 pollution"/>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22973"/>
          <a:stretch/>
        </p:blipFill>
        <p:spPr bwMode="auto">
          <a:xfrm>
            <a:off x="4583734" y="3083497"/>
            <a:ext cx="4522898" cy="377450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ndia overtook China in number of deaths due to pollution: Report"/>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8793" y="3083498"/>
            <a:ext cx="4633475" cy="36045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407270" y="1713665"/>
            <a:ext cx="8352928" cy="1394073"/>
          </a:xfrm>
          <a:prstGeom prst="rect">
            <a:avLst/>
          </a:prstGeom>
        </p:spPr>
      </p:pic>
      <p:sp>
        <p:nvSpPr>
          <p:cNvPr id="4" name="TextBox 3"/>
          <p:cNvSpPr txBox="1"/>
          <p:nvPr/>
        </p:nvSpPr>
        <p:spPr>
          <a:xfrm>
            <a:off x="162534" y="229181"/>
            <a:ext cx="8446287" cy="584775"/>
          </a:xfrm>
          <a:prstGeom prst="rect">
            <a:avLst/>
          </a:prstGeom>
          <a:solidFill>
            <a:srgbClr val="FFFF99"/>
          </a:solidFill>
          <a:ln>
            <a:solidFill>
              <a:schemeClr val="tx1"/>
            </a:solidFill>
          </a:ln>
        </p:spPr>
        <p:txBody>
          <a:bodyPr wrap="none" rtlCol="0">
            <a:spAutoFit/>
          </a:bodyPr>
          <a:lstStyle/>
          <a:p>
            <a:r>
              <a:rPr lang="en-IN" sz="3200" b="1" dirty="0" smtClean="0"/>
              <a:t>Anthropogenic damage due to lack of awareness</a:t>
            </a:r>
            <a:endParaRPr lang="en-IN" sz="3200" b="1" dirty="0"/>
          </a:p>
        </p:txBody>
      </p:sp>
      <p:pic>
        <p:nvPicPr>
          <p:cNvPr id="5" name="Picture 4"/>
          <p:cNvPicPr>
            <a:picLocks noChangeAspect="1"/>
          </p:cNvPicPr>
          <p:nvPr/>
        </p:nvPicPr>
        <p:blipFill>
          <a:blip r:embed="rId8"/>
          <a:stretch>
            <a:fillRect/>
          </a:stretch>
        </p:blipFill>
        <p:spPr>
          <a:xfrm>
            <a:off x="179053" y="838295"/>
            <a:ext cx="8429768" cy="909275"/>
          </a:xfrm>
          <a:prstGeom prst="rect">
            <a:avLst/>
          </a:prstGeom>
        </p:spPr>
      </p:pic>
      <p:pic>
        <p:nvPicPr>
          <p:cNvPr id="2" name="Picture 6" descr="air pollution, diwali, diwali pollution, delhi smog, smog in delhi, smog, air pollution after diwali, pollution level, rising air pollution, diwali pollution, pm 2.5, pm 10, particulate matter, delhi air pollution, lucknow air pollution, ahmedabad air pollution, diwali pollution, firecracker pollution, india news, indian express news"/>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62534" y="3545472"/>
            <a:ext cx="6581861" cy="33125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15816" y="2917286"/>
            <a:ext cx="3108928" cy="584775"/>
          </a:xfrm>
          <a:prstGeom prst="rect">
            <a:avLst/>
          </a:prstGeom>
          <a:solidFill>
            <a:srgbClr val="FFFFFF"/>
          </a:solidFill>
          <a:ln>
            <a:solidFill>
              <a:schemeClr val="tx1"/>
            </a:solidFill>
          </a:ln>
        </p:spPr>
        <p:txBody>
          <a:bodyPr wrap="none" rtlCol="0">
            <a:spAutoFit/>
          </a:bodyPr>
          <a:lstStyle/>
          <a:p>
            <a:r>
              <a:rPr lang="en-IN" sz="3200" b="1" dirty="0" smtClean="0"/>
              <a:t>Post Diwali, 2018</a:t>
            </a:r>
            <a:endParaRPr lang="en-IN" sz="3200" b="1" dirty="0"/>
          </a:p>
        </p:txBody>
      </p:sp>
    </p:spTree>
    <p:extLst>
      <p:ext uri="{BB962C8B-B14F-4D97-AF65-F5344CB8AC3E}">
        <p14:creationId xmlns:p14="http://schemas.microsoft.com/office/powerpoint/2010/main" val="146132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1700808"/>
            <a:ext cx="7848600" cy="3970318"/>
          </a:xfrm>
          <a:prstGeom prst="rect">
            <a:avLst/>
          </a:prstGeom>
          <a:noFill/>
        </p:spPr>
        <p:txBody>
          <a:bodyPr wrap="square" rtlCol="0">
            <a:spAutoFit/>
          </a:bodyPr>
          <a:lstStyle/>
          <a:p>
            <a:pPr marL="173038" indent="-173038">
              <a:buFont typeface="Arial" pitchFamily="34" charset="0"/>
              <a:buChar char="•"/>
            </a:pPr>
            <a:r>
              <a:rPr lang="en-US" sz="2800" dirty="0" smtClean="0">
                <a:solidFill>
                  <a:srgbClr val="0000FF"/>
                </a:solidFill>
              </a:rPr>
              <a:t>More than 20 million computers are thrown out every year world wide, very few are recycled.</a:t>
            </a:r>
          </a:p>
          <a:p>
            <a:pPr marL="173038" indent="-173038">
              <a:buFont typeface="Arial" pitchFamily="34" charset="0"/>
              <a:buChar char="•"/>
            </a:pPr>
            <a:endParaRPr lang="en-US" sz="2800" dirty="0" smtClean="0">
              <a:solidFill>
                <a:srgbClr val="0000FF"/>
              </a:solidFill>
            </a:endParaRPr>
          </a:p>
          <a:p>
            <a:pPr marL="173038" indent="-173038">
              <a:buFont typeface="Arial" pitchFamily="34" charset="0"/>
              <a:buChar char="•"/>
            </a:pPr>
            <a:r>
              <a:rPr lang="en-US" sz="2800" dirty="0" smtClean="0">
                <a:solidFill>
                  <a:srgbClr val="0000FF"/>
                </a:solidFill>
              </a:rPr>
              <a:t>More than 200 million computers shall be obsolete world wide within a next few years.</a:t>
            </a:r>
          </a:p>
          <a:p>
            <a:pPr marL="173038" indent="-173038">
              <a:buFont typeface="Arial" pitchFamily="34" charset="0"/>
              <a:buChar char="•"/>
            </a:pPr>
            <a:endParaRPr lang="en-US" sz="2800" dirty="0" smtClean="0">
              <a:solidFill>
                <a:srgbClr val="0000FF"/>
              </a:solidFill>
            </a:endParaRPr>
          </a:p>
          <a:p>
            <a:pPr marL="173038" indent="-173038">
              <a:buFont typeface="Arial" pitchFamily="34" charset="0"/>
              <a:buChar char="•"/>
            </a:pPr>
            <a:r>
              <a:rPr lang="en-US" sz="2800" dirty="0" smtClean="0">
                <a:solidFill>
                  <a:srgbClr val="0000FF"/>
                </a:solidFill>
              </a:rPr>
              <a:t>Same is true for many other electronic goods. For example, cell phones, fridges, microwave ovens, CFL, tube lights, LED lights etc.</a:t>
            </a:r>
            <a:endParaRPr lang="en-US" sz="2800" dirty="0">
              <a:solidFill>
                <a:srgbClr val="0000FF"/>
              </a:solidFill>
            </a:endParaRPr>
          </a:p>
        </p:txBody>
      </p:sp>
      <p:sp>
        <p:nvSpPr>
          <p:cNvPr id="4" name="Rectangle 3"/>
          <p:cNvSpPr/>
          <p:nvPr/>
        </p:nvSpPr>
        <p:spPr>
          <a:xfrm>
            <a:off x="1115616" y="476672"/>
            <a:ext cx="6492483" cy="707886"/>
          </a:xfrm>
          <a:prstGeom prst="rect">
            <a:avLst/>
          </a:prstGeom>
          <a:noFill/>
        </p:spPr>
        <p:txBody>
          <a:bodyPr wrap="none" lIns="91440" tIns="45720" rIns="91440" bIns="45720">
            <a:spAutoFit/>
          </a:bodyPr>
          <a:lstStyle/>
          <a:p>
            <a:pPr algn="ctr"/>
            <a:r>
              <a:rPr lang="en-US" sz="4000" b="1" cap="none" spc="0" dirty="0" smtClean="0">
                <a:ln w="17780" cmpd="sng">
                  <a:solidFill>
                    <a:schemeClr val="tx1"/>
                  </a:solidFill>
                  <a:prstDash val="solid"/>
                  <a:miter lim="800000"/>
                </a:ln>
                <a:solidFill>
                  <a:srgbClr val="FF0000"/>
                </a:solidFill>
                <a:effectLst>
                  <a:outerShdw blurRad="50800" algn="tl" rotWithShape="0">
                    <a:srgbClr val="000000"/>
                  </a:outerShdw>
                </a:effectLst>
              </a:rPr>
              <a:t>Electronic Waste: An example</a:t>
            </a:r>
            <a:endParaRPr lang="en-US" sz="4000" b="1" cap="none" spc="0" dirty="0">
              <a:ln w="17780" cmpd="sng">
                <a:solidFill>
                  <a:schemeClr val="tx1"/>
                </a:solidFill>
                <a:prstDash val="solid"/>
                <a:miter lim="800000"/>
              </a:ln>
              <a:solidFill>
                <a:srgbClr val="FF0000"/>
              </a:solidFill>
              <a:effectLst>
                <a:outerShdw blurRad="50800" algn="tl" rotWithShape="0">
                  <a:srgbClr val="000000"/>
                </a:outerShdw>
              </a:effectLst>
            </a:endParaRPr>
          </a:p>
        </p:txBody>
      </p:sp>
    </p:spTree>
    <p:extLst>
      <p:ext uri="{BB962C8B-B14F-4D97-AF65-F5344CB8AC3E}">
        <p14:creationId xmlns:p14="http://schemas.microsoft.com/office/powerpoint/2010/main" val="92770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6527" y="5867400"/>
            <a:ext cx="7848600" cy="523220"/>
          </a:xfrm>
          <a:prstGeom prst="rect">
            <a:avLst/>
          </a:prstGeom>
          <a:noFill/>
        </p:spPr>
        <p:txBody>
          <a:bodyPr wrap="square" rtlCol="0">
            <a:spAutoFit/>
          </a:bodyPr>
          <a:lstStyle/>
          <a:p>
            <a:r>
              <a:rPr lang="en-US" sz="2800" b="1" dirty="0" smtClean="0">
                <a:solidFill>
                  <a:srgbClr val="7030A0"/>
                </a:solidFill>
              </a:rPr>
              <a:t>What to do with such a huge amount of e-waste?</a:t>
            </a:r>
            <a:endParaRPr lang="en-US" sz="2800" b="1" dirty="0">
              <a:solidFill>
                <a:srgbClr val="7030A0"/>
              </a:solidFill>
            </a:endParaRPr>
          </a:p>
        </p:txBody>
      </p:sp>
      <p:sp>
        <p:nvSpPr>
          <p:cNvPr id="3" name="TextBox 2"/>
          <p:cNvSpPr txBox="1"/>
          <p:nvPr/>
        </p:nvSpPr>
        <p:spPr>
          <a:xfrm>
            <a:off x="616527" y="381000"/>
            <a:ext cx="6012873" cy="523220"/>
          </a:xfrm>
          <a:prstGeom prst="rect">
            <a:avLst/>
          </a:prstGeom>
          <a:noFill/>
        </p:spPr>
        <p:txBody>
          <a:bodyPr wrap="square" rtlCol="0">
            <a:spAutoFit/>
          </a:bodyPr>
          <a:lstStyle/>
          <a:p>
            <a:r>
              <a:rPr lang="en-US" sz="2800" b="1" dirty="0" smtClean="0">
                <a:solidFill>
                  <a:srgbClr val="C00000"/>
                </a:solidFill>
              </a:rPr>
              <a:t>Problems with Electronic Industry</a:t>
            </a:r>
            <a:endParaRPr lang="en-US" sz="2800" b="1" dirty="0">
              <a:solidFill>
                <a:srgbClr val="C00000"/>
              </a:solidFill>
            </a:endParaRPr>
          </a:p>
        </p:txBody>
      </p:sp>
      <p:sp>
        <p:nvSpPr>
          <p:cNvPr id="4" name="TextBox 3"/>
          <p:cNvSpPr txBox="1"/>
          <p:nvPr/>
        </p:nvSpPr>
        <p:spPr>
          <a:xfrm>
            <a:off x="685799" y="1295400"/>
            <a:ext cx="7779327" cy="523220"/>
          </a:xfrm>
          <a:prstGeom prst="rect">
            <a:avLst/>
          </a:prstGeom>
          <a:solidFill>
            <a:srgbClr val="FFFF00"/>
          </a:solidFill>
        </p:spPr>
        <p:txBody>
          <a:bodyPr wrap="square" rtlCol="0">
            <a:spAutoFit/>
          </a:bodyPr>
          <a:lstStyle/>
          <a:p>
            <a:r>
              <a:rPr lang="en-US" sz="2800" dirty="0" smtClean="0">
                <a:solidFill>
                  <a:srgbClr val="FF0000"/>
                </a:solidFill>
              </a:rPr>
              <a:t>Designers are not responsible for end of life design</a:t>
            </a:r>
            <a:endParaRPr lang="en-US" sz="2800" dirty="0">
              <a:solidFill>
                <a:srgbClr val="FF0000"/>
              </a:solidFill>
            </a:endParaRPr>
          </a:p>
        </p:txBody>
      </p:sp>
      <p:sp>
        <p:nvSpPr>
          <p:cNvPr id="5" name="TextBox 4"/>
          <p:cNvSpPr txBox="1"/>
          <p:nvPr/>
        </p:nvSpPr>
        <p:spPr>
          <a:xfrm>
            <a:off x="720436" y="2133600"/>
            <a:ext cx="7779327" cy="954107"/>
          </a:xfrm>
          <a:prstGeom prst="rect">
            <a:avLst/>
          </a:prstGeom>
          <a:noFill/>
        </p:spPr>
        <p:txBody>
          <a:bodyPr wrap="square" rtlCol="0">
            <a:spAutoFit/>
          </a:bodyPr>
          <a:lstStyle/>
          <a:p>
            <a:r>
              <a:rPr lang="en-US" sz="2800" dirty="0" smtClean="0">
                <a:solidFill>
                  <a:srgbClr val="FF0000"/>
                </a:solidFill>
              </a:rPr>
              <a:t>Product manufacturing does not consider the entire life time of the product</a:t>
            </a:r>
            <a:endParaRPr lang="en-US" sz="2800" dirty="0">
              <a:solidFill>
                <a:srgbClr val="FF0000"/>
              </a:solidFill>
            </a:endParaRPr>
          </a:p>
        </p:txBody>
      </p:sp>
      <p:sp>
        <p:nvSpPr>
          <p:cNvPr id="8" name="TextBox 7"/>
          <p:cNvSpPr txBox="1"/>
          <p:nvPr/>
        </p:nvSpPr>
        <p:spPr>
          <a:xfrm>
            <a:off x="685798" y="3671123"/>
            <a:ext cx="7779327" cy="954107"/>
          </a:xfrm>
          <a:prstGeom prst="rect">
            <a:avLst/>
          </a:prstGeom>
          <a:noFill/>
        </p:spPr>
        <p:txBody>
          <a:bodyPr wrap="square" rtlCol="0">
            <a:spAutoFit/>
          </a:bodyPr>
          <a:lstStyle/>
          <a:p>
            <a:r>
              <a:rPr lang="en-US" sz="2800" b="1" dirty="0" smtClean="0"/>
              <a:t>Result is waste – economically inefficient, environmentally harmful, socially irresponsible</a:t>
            </a:r>
            <a:endParaRPr lang="en-US" sz="2800" b="1" dirty="0"/>
          </a:p>
        </p:txBody>
      </p:sp>
      <p:sp>
        <p:nvSpPr>
          <p:cNvPr id="9" name="TextBox 8"/>
          <p:cNvSpPr txBox="1"/>
          <p:nvPr/>
        </p:nvSpPr>
        <p:spPr>
          <a:xfrm>
            <a:off x="755576" y="5085184"/>
            <a:ext cx="4350329" cy="523220"/>
          </a:xfrm>
          <a:prstGeom prst="rect">
            <a:avLst/>
          </a:prstGeom>
          <a:solidFill>
            <a:srgbClr val="FFFF00"/>
          </a:solidFill>
        </p:spPr>
        <p:txBody>
          <a:bodyPr wrap="square" rtlCol="0">
            <a:spAutoFit/>
          </a:bodyPr>
          <a:lstStyle/>
          <a:p>
            <a:r>
              <a:rPr lang="en-US" sz="2800" b="1" dirty="0" smtClean="0">
                <a:solidFill>
                  <a:srgbClr val="FF0000"/>
                </a:solidFill>
              </a:rPr>
              <a:t>UNSUSTAINABLE</a:t>
            </a:r>
            <a:endParaRPr lang="en-US" sz="2800" b="1" dirty="0">
              <a:solidFill>
                <a:srgbClr val="FF0000"/>
              </a:solidFill>
            </a:endParaRPr>
          </a:p>
        </p:txBody>
      </p:sp>
    </p:spTree>
    <p:extLst>
      <p:ext uri="{BB962C8B-B14F-4D97-AF65-F5344CB8AC3E}">
        <p14:creationId xmlns:p14="http://schemas.microsoft.com/office/powerpoint/2010/main" val="230867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8"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260648"/>
            <a:ext cx="3758016" cy="677108"/>
          </a:xfrm>
          <a:prstGeom prst="rect">
            <a:avLst/>
          </a:prstGeom>
          <a:solidFill>
            <a:srgbClr val="FFFF99"/>
          </a:solidFill>
          <a:ln>
            <a:solidFill>
              <a:schemeClr val="tx1"/>
            </a:solidFill>
          </a:ln>
        </p:spPr>
        <p:txBody>
          <a:bodyPr wrap="none">
            <a:spAutoFit/>
          </a:bodyPr>
          <a:lstStyle/>
          <a:p>
            <a:r>
              <a:rPr lang="en-IN" sz="3800" b="1" dirty="0" smtClean="0"/>
              <a:t>2. Climate change</a:t>
            </a:r>
            <a:endParaRPr lang="en-IN" sz="3800" b="1" dirty="0"/>
          </a:p>
        </p:txBody>
      </p:sp>
      <p:pic>
        <p:nvPicPr>
          <p:cNvPr id="20484" name="Picture 4" descr="https://www.thethirdpole.net/wp-content/uploads/sites/3/2017/11/ClimateRiskGrap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8064896" cy="46254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7855" y="6021288"/>
            <a:ext cx="8656657" cy="660164"/>
          </a:xfrm>
          <a:prstGeom prst="rect">
            <a:avLst/>
          </a:prstGeom>
          <a:noFill/>
        </p:spPr>
        <p:txBody>
          <a:bodyPr wrap="square" rtlCol="0">
            <a:spAutoFit/>
          </a:bodyPr>
          <a:lstStyle/>
          <a:p>
            <a:r>
              <a:rPr lang="en-IN" i="1" dirty="0" smtClean="0"/>
              <a:t>World map of the Global </a:t>
            </a:r>
            <a:r>
              <a:rPr lang="en-IN" i="1" dirty="0"/>
              <a:t>Climate Risk Index for </a:t>
            </a:r>
            <a:r>
              <a:rPr lang="en-IN" i="1" dirty="0" smtClean="0"/>
              <a:t>1997–2016</a:t>
            </a:r>
          </a:p>
          <a:p>
            <a:r>
              <a:rPr lang="en-IN" i="1" dirty="0" smtClean="0"/>
              <a:t> </a:t>
            </a:r>
            <a:r>
              <a:rPr lang="en-IN" i="1" dirty="0"/>
              <a:t>[</a:t>
            </a:r>
            <a:r>
              <a:rPr lang="en-IN" i="1" dirty="0" err="1"/>
              <a:t>Germanwatch</a:t>
            </a:r>
            <a:r>
              <a:rPr lang="en-IN" i="1" dirty="0"/>
              <a:t> &amp; Munich Re </a:t>
            </a:r>
            <a:r>
              <a:rPr lang="en-IN" i="1" dirty="0" err="1"/>
              <a:t>NatCatService</a:t>
            </a:r>
            <a:r>
              <a:rPr lang="en-IN" i="1" dirty="0"/>
              <a:t>]</a:t>
            </a:r>
            <a:r>
              <a:rPr lang="en-IN" i="1" dirty="0" smtClean="0"/>
              <a:t> </a:t>
            </a:r>
            <a:endParaRPr lang="en-IN" i="1" dirty="0"/>
          </a:p>
        </p:txBody>
      </p:sp>
    </p:spTree>
    <p:extLst>
      <p:ext uri="{BB962C8B-B14F-4D97-AF65-F5344CB8AC3E}">
        <p14:creationId xmlns:p14="http://schemas.microsoft.com/office/powerpoint/2010/main" val="2706422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512" y="116632"/>
            <a:ext cx="8568952" cy="6741368"/>
          </a:xfrm>
          <a:prstGeom prst="rect">
            <a:avLst/>
          </a:prstGeom>
        </p:spPr>
      </p:pic>
    </p:spTree>
    <p:extLst>
      <p:ext uri="{BB962C8B-B14F-4D97-AF65-F5344CB8AC3E}">
        <p14:creationId xmlns:p14="http://schemas.microsoft.com/office/powerpoint/2010/main" val="3719261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2953"/>
            <a:ext cx="9036496" cy="677108"/>
          </a:xfrm>
          <a:prstGeom prst="rect">
            <a:avLst/>
          </a:prstGeom>
          <a:solidFill>
            <a:srgbClr val="FFFF99"/>
          </a:solidFill>
          <a:ln>
            <a:solidFill>
              <a:schemeClr val="tx1"/>
            </a:solidFill>
          </a:ln>
        </p:spPr>
        <p:txBody>
          <a:bodyPr wrap="square">
            <a:spAutoFit/>
          </a:bodyPr>
          <a:lstStyle/>
          <a:p>
            <a:r>
              <a:rPr lang="en-IN" sz="3800" b="1" dirty="0" smtClean="0"/>
              <a:t>2. Climate change</a:t>
            </a:r>
            <a:endParaRPr lang="en-IN" sz="3800" b="1" dirty="0"/>
          </a:p>
        </p:txBody>
      </p:sp>
      <p:pic>
        <p:nvPicPr>
          <p:cNvPr id="20482" name="Picture 2" descr="File:Projected impact of climate change on agricultural yields by the 2080s, compared to 2003 levels (Cline, 20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5"/>
            <a:ext cx="9036496"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47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rising temper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928992"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514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588"/>
            <a:ext cx="4635862" cy="677108"/>
          </a:xfrm>
          <a:prstGeom prst="rect">
            <a:avLst/>
          </a:prstGeom>
          <a:solidFill>
            <a:srgbClr val="FFFF99"/>
          </a:solidFill>
          <a:ln>
            <a:solidFill>
              <a:schemeClr val="tx1"/>
            </a:solidFill>
          </a:ln>
        </p:spPr>
        <p:txBody>
          <a:bodyPr wrap="square" rtlCol="0">
            <a:spAutoFit/>
          </a:bodyPr>
          <a:lstStyle/>
          <a:p>
            <a:r>
              <a:rPr lang="en-IN" sz="3800" b="1" dirty="0" smtClean="0"/>
              <a:t>3. Resource depletion</a:t>
            </a:r>
            <a:endParaRPr lang="en-IN" sz="3800" b="1" dirty="0"/>
          </a:p>
        </p:txBody>
      </p:sp>
      <p:sp>
        <p:nvSpPr>
          <p:cNvPr id="12" name="Rectangle 11"/>
          <p:cNvSpPr/>
          <p:nvPr/>
        </p:nvSpPr>
        <p:spPr>
          <a:xfrm>
            <a:off x="4635862" y="171130"/>
            <a:ext cx="4185569" cy="584775"/>
          </a:xfrm>
          <a:prstGeom prst="rect">
            <a:avLst/>
          </a:prstGeom>
        </p:spPr>
        <p:txBody>
          <a:bodyPr wrap="none">
            <a:spAutoFit/>
          </a:bodyPr>
          <a:lstStyle/>
          <a:p>
            <a:r>
              <a:rPr lang="en-IN" sz="3200" b="1" dirty="0" smtClean="0"/>
              <a:t>Groundwater depletion</a:t>
            </a:r>
            <a:endParaRPr lang="en-IN" sz="3200" b="1" dirty="0"/>
          </a:p>
        </p:txBody>
      </p:sp>
      <p:pic>
        <p:nvPicPr>
          <p:cNvPr id="13" name="Picture 12"/>
          <p:cNvPicPr>
            <a:picLocks noChangeAspect="1"/>
          </p:cNvPicPr>
          <p:nvPr/>
        </p:nvPicPr>
        <p:blipFill>
          <a:blip r:embed="rId2"/>
          <a:stretch>
            <a:fillRect/>
          </a:stretch>
        </p:blipFill>
        <p:spPr>
          <a:xfrm>
            <a:off x="131836" y="2319700"/>
            <a:ext cx="3880680" cy="1698804"/>
          </a:xfrm>
          <a:prstGeom prst="rect">
            <a:avLst/>
          </a:prstGeom>
        </p:spPr>
      </p:pic>
      <p:pic>
        <p:nvPicPr>
          <p:cNvPr id="4104" name="Picture 8" descr="Image result for groundwater depletion in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 y="3352670"/>
            <a:ext cx="3858003" cy="35213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635862" y="1374256"/>
            <a:ext cx="4429479" cy="461665"/>
          </a:xfrm>
          <a:prstGeom prst="rect">
            <a:avLst/>
          </a:prstGeom>
          <a:ln>
            <a:solidFill>
              <a:schemeClr val="tx1"/>
            </a:solidFill>
          </a:ln>
        </p:spPr>
        <p:txBody>
          <a:bodyPr wrap="square">
            <a:spAutoFit/>
          </a:bodyPr>
          <a:lstStyle/>
          <a:p>
            <a:pPr algn="just"/>
            <a:r>
              <a:rPr lang="en-IN" sz="2400" dirty="0" smtClean="0">
                <a:solidFill>
                  <a:srgbClr val="222222"/>
                </a:solidFill>
                <a:latin typeface="Droid Serif"/>
              </a:rPr>
              <a:t>The ground water is depleting</a:t>
            </a:r>
            <a:endParaRPr lang="en-IN" sz="2400" dirty="0"/>
          </a:p>
        </p:txBody>
      </p:sp>
      <p:sp>
        <p:nvSpPr>
          <p:cNvPr id="21" name="Rectangle 20"/>
          <p:cNvSpPr/>
          <p:nvPr/>
        </p:nvSpPr>
        <p:spPr>
          <a:xfrm>
            <a:off x="108521" y="1013456"/>
            <a:ext cx="3455368" cy="1200329"/>
          </a:xfrm>
          <a:prstGeom prst="rect">
            <a:avLst/>
          </a:prstGeom>
          <a:solidFill>
            <a:srgbClr val="FFC000"/>
          </a:solidFill>
          <a:ln>
            <a:solidFill>
              <a:schemeClr val="tx1"/>
            </a:solidFill>
          </a:ln>
        </p:spPr>
        <p:txBody>
          <a:bodyPr wrap="square">
            <a:spAutoFit/>
          </a:bodyPr>
          <a:lstStyle/>
          <a:p>
            <a:r>
              <a:rPr lang="en-IN" sz="2400" dirty="0" smtClean="0">
                <a:solidFill>
                  <a:srgbClr val="222222"/>
                </a:solidFill>
                <a:latin typeface="Droid Serif"/>
              </a:rPr>
              <a:t>Need public awareness to drive implementation of reforms</a:t>
            </a:r>
            <a:endParaRPr lang="en-IN" sz="2400" dirty="0"/>
          </a:p>
        </p:txBody>
      </p:sp>
      <p:pic>
        <p:nvPicPr>
          <p:cNvPr id="22"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012516" y="3042356"/>
            <a:ext cx="4808915" cy="3300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89987" y="2078950"/>
            <a:ext cx="4475354" cy="707886"/>
          </a:xfrm>
          <a:prstGeom prst="rect">
            <a:avLst/>
          </a:prstGeom>
          <a:noFill/>
        </p:spPr>
        <p:txBody>
          <a:bodyPr wrap="square" rtlCol="0">
            <a:spAutoFit/>
          </a:bodyPr>
          <a:lstStyle/>
          <a:p>
            <a:r>
              <a:rPr lang="en-IN" sz="2000" dirty="0" smtClean="0">
                <a:solidFill>
                  <a:srgbClr val="FF0000"/>
                </a:solidFill>
              </a:rPr>
              <a:t>Less rains</a:t>
            </a:r>
          </a:p>
          <a:p>
            <a:r>
              <a:rPr lang="en-IN" sz="2000" dirty="0" smtClean="0">
                <a:solidFill>
                  <a:srgbClr val="FF0000"/>
                </a:solidFill>
              </a:rPr>
              <a:t>No recharging of ground water</a:t>
            </a:r>
            <a:endParaRPr lang="en-IN" sz="2000" dirty="0">
              <a:solidFill>
                <a:srgbClr val="FF0000"/>
              </a:solidFill>
            </a:endParaRPr>
          </a:p>
        </p:txBody>
      </p:sp>
    </p:spTree>
    <p:extLst>
      <p:ext uri="{BB962C8B-B14F-4D97-AF65-F5344CB8AC3E}">
        <p14:creationId xmlns:p14="http://schemas.microsoft.com/office/powerpoint/2010/main" val="3219116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8640"/>
            <a:ext cx="9144000" cy="620687"/>
          </a:xfrm>
        </p:spPr>
        <p:txBody>
          <a:bodyPr>
            <a:normAutofit fontScale="90000"/>
          </a:bodyPr>
          <a:lstStyle/>
          <a:p>
            <a:r>
              <a:rPr lang="en-US" sz="3100" b="1" dirty="0" smtClean="0">
                <a:solidFill>
                  <a:srgbClr val="C00000"/>
                </a:solidFill>
              </a:rPr>
              <a:t>CEN-105: Introduction to Environmental Studies</a:t>
            </a:r>
            <a:r>
              <a:rPr lang="en-US" sz="2400" b="1" dirty="0" smtClean="0">
                <a:solidFill>
                  <a:srgbClr val="C00000"/>
                </a:solidFill>
              </a:rPr>
              <a:t/>
            </a:r>
            <a:br>
              <a:rPr lang="en-US" sz="2400" b="1" dirty="0" smtClean="0">
                <a:solidFill>
                  <a:srgbClr val="C00000"/>
                </a:solidFill>
              </a:rPr>
            </a:br>
            <a:r>
              <a:rPr lang="en-US" sz="2400" b="1" dirty="0" smtClean="0">
                <a:solidFill>
                  <a:srgbClr val="FF0000"/>
                </a:solidFill>
              </a:rPr>
              <a:t> Credits: 3; L: 3;</a:t>
            </a:r>
            <a:r>
              <a:rPr lang="en-IN" sz="2400" b="1" dirty="0" smtClean="0">
                <a:solidFill>
                  <a:srgbClr val="FF0000"/>
                </a:solidFill>
              </a:rPr>
              <a:t> Marks: CWS=25 (10+5+10), MTE=25, ETE=50</a:t>
            </a:r>
            <a:r>
              <a:rPr lang="en-US" sz="2400" b="1" dirty="0" smtClean="0">
                <a:solidFill>
                  <a:srgbClr val="C00000"/>
                </a:solidFill>
              </a:rPr>
              <a:t> </a:t>
            </a:r>
            <a:endParaRPr lang="en-IN" sz="2400" b="1" dirty="0">
              <a:solidFill>
                <a:srgbClr val="C00000"/>
              </a:solidFill>
            </a:endParaRPr>
          </a:p>
        </p:txBody>
      </p:sp>
      <p:sp>
        <p:nvSpPr>
          <p:cNvPr id="3" name="Subtitle 2"/>
          <p:cNvSpPr>
            <a:spLocks noGrp="1"/>
          </p:cNvSpPr>
          <p:nvPr>
            <p:ph type="subTitle" idx="1"/>
          </p:nvPr>
        </p:nvSpPr>
        <p:spPr>
          <a:xfrm>
            <a:off x="0" y="1196752"/>
            <a:ext cx="9144000" cy="5661248"/>
          </a:xfrm>
        </p:spPr>
        <p:txBody>
          <a:bodyPr>
            <a:normAutofit/>
          </a:bodyPr>
          <a:lstStyle/>
          <a:p>
            <a:pPr lvl="0" algn="l"/>
            <a:endParaRPr lang="en-US" sz="2000" dirty="0" smtClean="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85935127"/>
              </p:ext>
            </p:extLst>
          </p:nvPr>
        </p:nvGraphicFramePr>
        <p:xfrm>
          <a:off x="0" y="1027230"/>
          <a:ext cx="9144000" cy="5690549"/>
        </p:xfrm>
        <a:graphic>
          <a:graphicData uri="http://schemas.openxmlformats.org/drawingml/2006/table">
            <a:tbl>
              <a:tblPr firstRow="1" bandRow="1">
                <a:tableStyleId>{073A0DAA-6AF3-43AB-8588-CEC1D06C72B9}</a:tableStyleId>
              </a:tblPr>
              <a:tblGrid>
                <a:gridCol w="806822">
                  <a:extLst>
                    <a:ext uri="{9D8B030D-6E8A-4147-A177-3AD203B41FA5}">
                      <a16:colId xmlns:a16="http://schemas.microsoft.com/office/drawing/2014/main" val="20000"/>
                    </a:ext>
                  </a:extLst>
                </a:gridCol>
                <a:gridCol w="8337178">
                  <a:extLst>
                    <a:ext uri="{9D8B030D-6E8A-4147-A177-3AD203B41FA5}">
                      <a16:colId xmlns:a16="http://schemas.microsoft.com/office/drawing/2014/main" val="20001"/>
                    </a:ext>
                  </a:extLst>
                </a:gridCol>
              </a:tblGrid>
              <a:tr h="389560">
                <a:tc>
                  <a:txBody>
                    <a:bodyPr/>
                    <a:lstStyle/>
                    <a:p>
                      <a:pPr algn="ctr">
                        <a:spcAft>
                          <a:spcPts val="0"/>
                        </a:spcAft>
                      </a:pPr>
                      <a:r>
                        <a:rPr lang="en-US" sz="2800" b="1" dirty="0"/>
                        <a:t>S. No.</a:t>
                      </a:r>
                      <a:endParaRPr lang="en-IN" sz="2800" b="1" dirty="0">
                        <a:latin typeface="Times New Roman"/>
                        <a:ea typeface="Times New Roman"/>
                        <a:cs typeface="Times New Roman"/>
                      </a:endParaRPr>
                    </a:p>
                  </a:txBody>
                  <a:tcPr marL="68580" marR="68580" marT="0" marB="0">
                    <a:solidFill>
                      <a:schemeClr val="tx1">
                        <a:lumMod val="75000"/>
                        <a:lumOff val="25000"/>
                      </a:schemeClr>
                    </a:solidFill>
                  </a:tcPr>
                </a:tc>
                <a:tc>
                  <a:txBody>
                    <a:bodyPr/>
                    <a:lstStyle/>
                    <a:p>
                      <a:pPr algn="ctr">
                        <a:spcAft>
                          <a:spcPts val="0"/>
                        </a:spcAft>
                      </a:pPr>
                      <a:r>
                        <a:rPr lang="en-US" sz="2800" b="1" dirty="0"/>
                        <a:t>Contents</a:t>
                      </a:r>
                      <a:endParaRPr lang="en-IN" sz="2800" b="1" dirty="0">
                        <a:latin typeface="Times New Roman"/>
                        <a:ea typeface="Times New Roman"/>
                        <a:cs typeface="Times New Roman"/>
                      </a:endParaRPr>
                    </a:p>
                  </a:txBody>
                  <a:tcPr marL="68580" marR="68580" marT="0" marB="0">
                    <a:solidFill>
                      <a:schemeClr val="tx1">
                        <a:lumMod val="75000"/>
                        <a:lumOff val="25000"/>
                      </a:schemeClr>
                    </a:solidFill>
                  </a:tcPr>
                </a:tc>
                <a:extLst>
                  <a:ext uri="{0D108BD9-81ED-4DB2-BD59-A6C34878D82A}">
                    <a16:rowId xmlns:a16="http://schemas.microsoft.com/office/drawing/2014/main" val="10000"/>
                  </a:ext>
                </a:extLst>
              </a:tr>
              <a:tr h="392082">
                <a:tc>
                  <a:txBody>
                    <a:bodyPr/>
                    <a:lstStyle/>
                    <a:p>
                      <a:pPr algn="ctr">
                        <a:spcAft>
                          <a:spcPts val="0"/>
                        </a:spcAft>
                      </a:pPr>
                      <a:r>
                        <a:rPr lang="en-US" sz="2800" b="1" dirty="0"/>
                        <a:t>1.</a:t>
                      </a:r>
                      <a:endParaRPr lang="en-IN" sz="2800" b="1" dirty="0">
                        <a:latin typeface="Times New Roman"/>
                        <a:ea typeface="Times New Roman"/>
                        <a:cs typeface="Times New Roman"/>
                      </a:endParaRPr>
                    </a:p>
                  </a:txBody>
                  <a:tcPr marL="68580" marR="68580" marT="0" marB="0">
                    <a:solidFill>
                      <a:schemeClr val="bg1">
                        <a:lumMod val="95000"/>
                      </a:schemeClr>
                    </a:solidFill>
                  </a:tcPr>
                </a:tc>
                <a:tc>
                  <a:txBody>
                    <a:bodyPr/>
                    <a:lstStyle/>
                    <a:p>
                      <a:pPr>
                        <a:spcAft>
                          <a:spcPts val="0"/>
                        </a:spcAft>
                      </a:pPr>
                      <a:r>
                        <a:rPr lang="en-US" sz="2800" b="1" dirty="0" smtClean="0"/>
                        <a:t>Overview</a:t>
                      </a:r>
                      <a:endParaRPr lang="en-IN" sz="2800" b="1" dirty="0">
                        <a:latin typeface="Times New Roman"/>
                        <a:ea typeface="Times New Roman"/>
                        <a:cs typeface="Times New Roman"/>
                      </a:endParaRPr>
                    </a:p>
                  </a:txBody>
                  <a:tcPr marL="68580" marR="68580" marT="0" marB="0">
                    <a:solidFill>
                      <a:schemeClr val="bg1">
                        <a:lumMod val="95000"/>
                      </a:schemeClr>
                    </a:solidFill>
                  </a:tcPr>
                </a:tc>
                <a:extLst>
                  <a:ext uri="{0D108BD9-81ED-4DB2-BD59-A6C34878D82A}">
                    <a16:rowId xmlns:a16="http://schemas.microsoft.com/office/drawing/2014/main" val="10001"/>
                  </a:ext>
                </a:extLst>
              </a:tr>
              <a:tr h="473538">
                <a:tc>
                  <a:txBody>
                    <a:bodyPr/>
                    <a:lstStyle/>
                    <a:p>
                      <a:pPr algn="ctr">
                        <a:spcAft>
                          <a:spcPts val="0"/>
                        </a:spcAft>
                      </a:pPr>
                      <a:r>
                        <a:rPr lang="en-US" sz="2800" b="1" dirty="0"/>
                        <a:t>2.</a:t>
                      </a:r>
                      <a:endParaRPr lang="en-IN" sz="2800" b="1" dirty="0">
                        <a:latin typeface="Times New Roman"/>
                        <a:ea typeface="Times New Roman"/>
                        <a:cs typeface="Times New Roman"/>
                      </a:endParaRPr>
                    </a:p>
                  </a:txBody>
                  <a:tcPr marL="68580" marR="68580" marT="0" marB="0">
                    <a:solidFill>
                      <a:schemeClr val="bg1">
                        <a:lumMod val="95000"/>
                      </a:schemeClr>
                    </a:solidFill>
                  </a:tcPr>
                </a:tc>
                <a:tc>
                  <a:txBody>
                    <a:bodyPr/>
                    <a:lstStyle/>
                    <a:p>
                      <a:pPr algn="just">
                        <a:spcAft>
                          <a:spcPts val="0"/>
                        </a:spcAft>
                      </a:pPr>
                      <a:r>
                        <a:rPr lang="en-US" sz="2800" b="1" dirty="0" smtClean="0"/>
                        <a:t>Renewable</a:t>
                      </a:r>
                      <a:r>
                        <a:rPr lang="en-US" sz="2800" b="1" baseline="0" dirty="0" smtClean="0"/>
                        <a:t> energy</a:t>
                      </a:r>
                      <a:endParaRPr lang="en-IN" sz="2800" b="1" dirty="0">
                        <a:latin typeface="Times New Roman"/>
                        <a:ea typeface="Times New Roman"/>
                        <a:cs typeface="Times New Roman"/>
                      </a:endParaRPr>
                    </a:p>
                  </a:txBody>
                  <a:tcPr marL="68580" marR="68580" marT="0" marB="0">
                    <a:solidFill>
                      <a:schemeClr val="bg1">
                        <a:lumMod val="95000"/>
                      </a:schemeClr>
                    </a:solidFill>
                  </a:tcPr>
                </a:tc>
                <a:extLst>
                  <a:ext uri="{0D108BD9-81ED-4DB2-BD59-A6C34878D82A}">
                    <a16:rowId xmlns:a16="http://schemas.microsoft.com/office/drawing/2014/main" val="10002"/>
                  </a:ext>
                </a:extLst>
              </a:tr>
              <a:tr h="575733">
                <a:tc>
                  <a:txBody>
                    <a:bodyPr/>
                    <a:lstStyle/>
                    <a:p>
                      <a:pPr algn="ctr">
                        <a:spcAft>
                          <a:spcPts val="0"/>
                        </a:spcAft>
                      </a:pPr>
                      <a:r>
                        <a:rPr lang="en-US" sz="2800" b="1" dirty="0"/>
                        <a:t>3.</a:t>
                      </a:r>
                      <a:endParaRPr lang="en-IN" sz="2800" b="1" dirty="0">
                        <a:latin typeface="Times New Roman"/>
                        <a:ea typeface="Times New Roman"/>
                        <a:cs typeface="Times New Roman"/>
                      </a:endParaRPr>
                    </a:p>
                  </a:txBody>
                  <a:tcPr marL="68580" marR="68580" marT="0" marB="0">
                    <a:solidFill>
                      <a:schemeClr val="bg1">
                        <a:lumMod val="95000"/>
                      </a:schemeClr>
                    </a:solidFill>
                  </a:tcPr>
                </a:tc>
                <a:tc>
                  <a:txBody>
                    <a:bodyPr/>
                    <a:lstStyle/>
                    <a:p>
                      <a:pPr>
                        <a:spcAft>
                          <a:spcPts val="0"/>
                        </a:spcAft>
                      </a:pPr>
                      <a:r>
                        <a:rPr lang="en-US" sz="2800" b="1" dirty="0"/>
                        <a:t>Water –Soil </a:t>
                      </a:r>
                      <a:r>
                        <a:rPr lang="en-US" sz="2800" b="1" dirty="0" smtClean="0"/>
                        <a:t>Interaction</a:t>
                      </a:r>
                      <a:endParaRPr lang="en-IN" sz="2800" b="1" dirty="0">
                        <a:latin typeface="Times New Roman"/>
                        <a:ea typeface="Times New Roman"/>
                        <a:cs typeface="Times New Roman"/>
                      </a:endParaRPr>
                    </a:p>
                  </a:txBody>
                  <a:tcPr marL="68580" marR="68580" marT="0" marB="0">
                    <a:solidFill>
                      <a:schemeClr val="bg1">
                        <a:lumMod val="95000"/>
                      </a:schemeClr>
                    </a:solidFill>
                  </a:tcPr>
                </a:tc>
                <a:extLst>
                  <a:ext uri="{0D108BD9-81ED-4DB2-BD59-A6C34878D82A}">
                    <a16:rowId xmlns:a16="http://schemas.microsoft.com/office/drawing/2014/main" val="10003"/>
                  </a:ext>
                </a:extLst>
              </a:tr>
              <a:tr h="278385">
                <a:tc>
                  <a:txBody>
                    <a:bodyPr/>
                    <a:lstStyle/>
                    <a:p>
                      <a:pPr algn="ctr">
                        <a:spcAft>
                          <a:spcPts val="0"/>
                        </a:spcAft>
                      </a:pPr>
                      <a:r>
                        <a:rPr lang="en-US" sz="2800" b="1" dirty="0"/>
                        <a:t>4.</a:t>
                      </a:r>
                      <a:endParaRPr lang="en-IN" sz="2800" b="1" dirty="0">
                        <a:latin typeface="Times New Roman"/>
                        <a:ea typeface="Times New Roman"/>
                        <a:cs typeface="Times New Roman"/>
                      </a:endParaRPr>
                    </a:p>
                  </a:txBody>
                  <a:tcPr marL="68580" marR="68580" marT="0" marB="0">
                    <a:solidFill>
                      <a:schemeClr val="bg1">
                        <a:lumMod val="95000"/>
                      </a:schemeClr>
                    </a:solidFill>
                  </a:tcPr>
                </a:tc>
                <a:tc>
                  <a:txBody>
                    <a:bodyPr/>
                    <a:lstStyle/>
                    <a:p>
                      <a:pPr>
                        <a:spcAft>
                          <a:spcPts val="0"/>
                        </a:spcAft>
                      </a:pPr>
                      <a:r>
                        <a:rPr lang="en-US" sz="2800" b="1" dirty="0"/>
                        <a:t>Water treatment and wastewater treatment </a:t>
                      </a:r>
                      <a:endParaRPr lang="en-IN" sz="2800" b="1" dirty="0">
                        <a:latin typeface="Times New Roman"/>
                        <a:ea typeface="Times New Roman"/>
                        <a:cs typeface="Times New Roman"/>
                      </a:endParaRPr>
                    </a:p>
                  </a:txBody>
                  <a:tcPr marL="68580" marR="68580" marT="0" marB="0">
                    <a:solidFill>
                      <a:schemeClr val="bg1">
                        <a:lumMod val="95000"/>
                      </a:schemeClr>
                    </a:solidFill>
                  </a:tcPr>
                </a:tc>
                <a:extLst>
                  <a:ext uri="{0D108BD9-81ED-4DB2-BD59-A6C34878D82A}">
                    <a16:rowId xmlns:a16="http://schemas.microsoft.com/office/drawing/2014/main" val="10004"/>
                  </a:ext>
                </a:extLst>
              </a:tr>
              <a:tr h="698088">
                <a:tc>
                  <a:txBody>
                    <a:bodyPr/>
                    <a:lstStyle/>
                    <a:p>
                      <a:pPr algn="ctr">
                        <a:spcAft>
                          <a:spcPts val="0"/>
                        </a:spcAft>
                      </a:pPr>
                      <a:r>
                        <a:rPr lang="en-US" sz="2800" b="1" kern="1200" dirty="0">
                          <a:solidFill>
                            <a:schemeClr val="dk1"/>
                          </a:solidFill>
                          <a:latin typeface="+mn-lt"/>
                          <a:ea typeface="+mn-ea"/>
                          <a:cs typeface="+mn-cs"/>
                        </a:rPr>
                        <a:t>5.</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tc>
                  <a:txBody>
                    <a:bodyPr/>
                    <a:lstStyle/>
                    <a:p>
                      <a:pPr>
                        <a:spcAft>
                          <a:spcPts val="0"/>
                        </a:spcAft>
                      </a:pPr>
                      <a:r>
                        <a:rPr lang="en-US" sz="2800" b="1" kern="1200" dirty="0">
                          <a:solidFill>
                            <a:schemeClr val="dk1"/>
                          </a:solidFill>
                          <a:latin typeface="+mn-lt"/>
                          <a:ea typeface="+mn-ea"/>
                          <a:cs typeface="+mn-cs"/>
                        </a:rPr>
                        <a:t>Air </a:t>
                      </a:r>
                      <a:r>
                        <a:rPr lang="en-US" sz="2800" b="1" kern="1200" dirty="0" smtClean="0">
                          <a:solidFill>
                            <a:schemeClr val="dk1"/>
                          </a:solidFill>
                          <a:latin typeface="+mn-lt"/>
                          <a:ea typeface="+mn-ea"/>
                          <a:cs typeface="+mn-cs"/>
                        </a:rPr>
                        <a:t>resources, ozone</a:t>
                      </a:r>
                      <a:r>
                        <a:rPr lang="en-US" sz="2800" b="1" kern="1200" baseline="0" dirty="0" smtClean="0">
                          <a:solidFill>
                            <a:schemeClr val="dk1"/>
                          </a:solidFill>
                          <a:latin typeface="+mn-lt"/>
                          <a:ea typeface="+mn-ea"/>
                          <a:cs typeface="+mn-cs"/>
                        </a:rPr>
                        <a:t> depletion, global warming, climate change</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extLst>
                  <a:ext uri="{0D108BD9-81ED-4DB2-BD59-A6C34878D82A}">
                    <a16:rowId xmlns:a16="http://schemas.microsoft.com/office/drawing/2014/main" val="10005"/>
                  </a:ext>
                </a:extLst>
              </a:tr>
              <a:tr h="613759">
                <a:tc>
                  <a:txBody>
                    <a:bodyPr/>
                    <a:lstStyle/>
                    <a:p>
                      <a:pPr algn="ctr">
                        <a:spcAft>
                          <a:spcPts val="0"/>
                        </a:spcAft>
                      </a:pPr>
                      <a:r>
                        <a:rPr lang="en-US" sz="2800" b="1" kern="1200" dirty="0">
                          <a:solidFill>
                            <a:schemeClr val="dk1"/>
                          </a:solidFill>
                          <a:latin typeface="+mn-lt"/>
                          <a:ea typeface="+mn-ea"/>
                          <a:cs typeface="+mn-cs"/>
                        </a:rPr>
                        <a:t>6.</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tc>
                  <a:txBody>
                    <a:bodyPr/>
                    <a:lstStyle/>
                    <a:p>
                      <a:pPr algn="just">
                        <a:spcAft>
                          <a:spcPts val="0"/>
                        </a:spcAft>
                      </a:pPr>
                      <a:r>
                        <a:rPr lang="en-US" sz="2800" b="1" kern="1200" dirty="0">
                          <a:solidFill>
                            <a:schemeClr val="dk1"/>
                          </a:solidFill>
                          <a:latin typeface="+mn-lt"/>
                          <a:ea typeface="+mn-ea"/>
                          <a:cs typeface="+mn-cs"/>
                        </a:rPr>
                        <a:t>Land pollution and solid waste management,   </a:t>
                      </a:r>
                      <a:r>
                        <a:rPr lang="en-US" sz="2800" b="1" kern="1200" dirty="0" smtClean="0">
                          <a:solidFill>
                            <a:schemeClr val="dk1"/>
                          </a:solidFill>
                          <a:latin typeface="+mn-lt"/>
                          <a:ea typeface="+mn-ea"/>
                          <a:cs typeface="+mn-cs"/>
                        </a:rPr>
                        <a:t>Wetlands</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extLst>
                  <a:ext uri="{0D108BD9-81ED-4DB2-BD59-A6C34878D82A}">
                    <a16:rowId xmlns:a16="http://schemas.microsoft.com/office/drawing/2014/main" val="10006"/>
                  </a:ext>
                </a:extLst>
              </a:tr>
              <a:tr h="613759">
                <a:tc>
                  <a:txBody>
                    <a:bodyPr/>
                    <a:lstStyle/>
                    <a:p>
                      <a:pPr algn="ctr">
                        <a:spcAft>
                          <a:spcPts val="0"/>
                        </a:spcAft>
                      </a:pPr>
                      <a:r>
                        <a:rPr lang="en-US" sz="2800" b="1" kern="1200" dirty="0">
                          <a:solidFill>
                            <a:schemeClr val="dk1"/>
                          </a:solidFill>
                          <a:latin typeface="+mn-lt"/>
                          <a:ea typeface="+mn-ea"/>
                          <a:cs typeface="+mn-cs"/>
                        </a:rPr>
                        <a:t>7.</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tc>
                  <a:txBody>
                    <a:bodyPr/>
                    <a:lstStyle/>
                    <a:p>
                      <a:pPr algn="just">
                        <a:spcAft>
                          <a:spcPts val="0"/>
                        </a:spcAft>
                      </a:pPr>
                      <a:r>
                        <a:rPr lang="en-US" sz="2800" b="1" kern="1200" dirty="0" smtClean="0">
                          <a:solidFill>
                            <a:schemeClr val="dk1"/>
                          </a:solidFill>
                          <a:latin typeface="+mn-lt"/>
                          <a:ea typeface="+mn-ea"/>
                          <a:cs typeface="+mn-cs"/>
                        </a:rPr>
                        <a:t>Ecosystem,</a:t>
                      </a:r>
                      <a:r>
                        <a:rPr lang="en-US" sz="2800" b="1" kern="1200" baseline="0" dirty="0" smtClean="0">
                          <a:solidFill>
                            <a:schemeClr val="dk1"/>
                          </a:solidFill>
                          <a:latin typeface="+mn-lt"/>
                          <a:ea typeface="+mn-ea"/>
                          <a:cs typeface="+mn-cs"/>
                        </a:rPr>
                        <a:t> </a:t>
                      </a:r>
                      <a:r>
                        <a:rPr lang="en-US" sz="2800" b="1" kern="1200" dirty="0" smtClean="0">
                          <a:solidFill>
                            <a:schemeClr val="dk1"/>
                          </a:solidFill>
                          <a:latin typeface="+mn-lt"/>
                          <a:ea typeface="+mn-ea"/>
                          <a:cs typeface="+mn-cs"/>
                        </a:rPr>
                        <a:t>ecological relationships and policy</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extLst>
                  <a:ext uri="{0D108BD9-81ED-4DB2-BD59-A6C34878D82A}">
                    <a16:rowId xmlns:a16="http://schemas.microsoft.com/office/drawing/2014/main" val="10007"/>
                  </a:ext>
                </a:extLst>
              </a:tr>
              <a:tr h="613759">
                <a:tc>
                  <a:txBody>
                    <a:bodyPr/>
                    <a:lstStyle/>
                    <a:p>
                      <a:pPr algn="ctr">
                        <a:spcAft>
                          <a:spcPts val="0"/>
                        </a:spcAft>
                      </a:pPr>
                      <a:r>
                        <a:rPr lang="en-US" sz="2800" b="1" kern="1200" dirty="0">
                          <a:solidFill>
                            <a:schemeClr val="dk1"/>
                          </a:solidFill>
                          <a:latin typeface="+mn-lt"/>
                          <a:ea typeface="+mn-ea"/>
                          <a:cs typeface="+mn-cs"/>
                        </a:rPr>
                        <a:t>8.</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tc>
                  <a:txBody>
                    <a:bodyPr/>
                    <a:lstStyle/>
                    <a:p>
                      <a:pPr algn="just">
                        <a:spcAft>
                          <a:spcPts val="0"/>
                        </a:spcAft>
                      </a:pPr>
                      <a:r>
                        <a:rPr lang="en-US" sz="2800" b="1" kern="1200" dirty="0">
                          <a:solidFill>
                            <a:schemeClr val="dk1"/>
                          </a:solidFill>
                          <a:latin typeface="+mn-lt"/>
                          <a:ea typeface="+mn-ea"/>
                          <a:cs typeface="+mn-cs"/>
                        </a:rPr>
                        <a:t>Hazardous </a:t>
                      </a:r>
                      <a:r>
                        <a:rPr lang="en-US" sz="2800" b="1" kern="1200" dirty="0" smtClean="0">
                          <a:solidFill>
                            <a:schemeClr val="dk1"/>
                          </a:solidFill>
                          <a:latin typeface="+mn-lt"/>
                          <a:ea typeface="+mn-ea"/>
                          <a:cs typeface="+mn-cs"/>
                        </a:rPr>
                        <a:t>wastes</a:t>
                      </a:r>
                      <a:endParaRPr lang="en-IN" sz="2800" b="1" kern="1200" dirty="0">
                        <a:solidFill>
                          <a:schemeClr val="dk1"/>
                        </a:solidFill>
                        <a:latin typeface="+mn-lt"/>
                        <a:ea typeface="+mn-ea"/>
                        <a:cs typeface="+mn-cs"/>
                      </a:endParaRPr>
                    </a:p>
                  </a:txBody>
                  <a:tcPr marL="68580" marR="68580" marT="0" marB="0">
                    <a:solidFill>
                      <a:schemeClr val="bg1">
                        <a:lumMod val="95000"/>
                      </a:schemeClr>
                    </a:solidFill>
                  </a:tcPr>
                </a:tc>
                <a:extLst>
                  <a:ext uri="{0D108BD9-81ED-4DB2-BD59-A6C34878D82A}">
                    <a16:rowId xmlns:a16="http://schemas.microsoft.com/office/drawing/2014/main" val="10008"/>
                  </a:ext>
                </a:extLst>
              </a:tr>
            </a:tbl>
          </a:graphicData>
        </a:graphic>
      </p:graphicFrame>
    </p:spTree>
  </p:cSld>
  <p:clrMapOvr>
    <a:masterClrMapping/>
  </p:clrMapOvr>
  <p:transition advTm="7125"/>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12622"/>
            <a:ext cx="5400600" cy="677108"/>
          </a:xfrm>
          <a:prstGeom prst="rect">
            <a:avLst/>
          </a:prstGeom>
          <a:solidFill>
            <a:srgbClr val="FFFF99"/>
          </a:solidFill>
          <a:ln>
            <a:solidFill>
              <a:schemeClr val="tx1"/>
            </a:solidFill>
          </a:ln>
        </p:spPr>
        <p:txBody>
          <a:bodyPr wrap="square" rtlCol="0">
            <a:spAutoFit/>
          </a:bodyPr>
          <a:lstStyle/>
          <a:p>
            <a:r>
              <a:rPr lang="en-IN" sz="3800" b="1" dirty="0" smtClean="0"/>
              <a:t>4. Unsustainable growth</a:t>
            </a:r>
            <a:endParaRPr lang="en-IN" sz="3800" b="1" dirty="0"/>
          </a:p>
        </p:txBody>
      </p:sp>
      <p:pic>
        <p:nvPicPr>
          <p:cNvPr id="4" name="Picture 3"/>
          <p:cNvPicPr>
            <a:picLocks noChangeAspect="1"/>
          </p:cNvPicPr>
          <p:nvPr/>
        </p:nvPicPr>
        <p:blipFill>
          <a:blip r:embed="rId2"/>
          <a:stretch>
            <a:fillRect/>
          </a:stretch>
        </p:blipFill>
        <p:spPr>
          <a:xfrm>
            <a:off x="3085019" y="2564904"/>
            <a:ext cx="3215173" cy="4312567"/>
          </a:xfrm>
          <a:prstGeom prst="rect">
            <a:avLst/>
          </a:prstGeom>
        </p:spPr>
      </p:pic>
      <p:pic>
        <p:nvPicPr>
          <p:cNvPr id="5" name="Picture 4"/>
          <p:cNvPicPr>
            <a:picLocks noChangeAspect="1"/>
          </p:cNvPicPr>
          <p:nvPr/>
        </p:nvPicPr>
        <p:blipFill>
          <a:blip r:embed="rId3"/>
          <a:stretch>
            <a:fillRect/>
          </a:stretch>
        </p:blipFill>
        <p:spPr>
          <a:xfrm>
            <a:off x="77225" y="2636912"/>
            <a:ext cx="3005934" cy="4200682"/>
          </a:xfrm>
          <a:prstGeom prst="rect">
            <a:avLst/>
          </a:prstGeom>
        </p:spPr>
      </p:pic>
      <p:pic>
        <p:nvPicPr>
          <p:cNvPr id="4098" name="Picture 2" descr="https://www.thenewsminute.com/sites/all/var/www/images/chennai%20built%20up%20vs%20wetland%20rati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412" y="4581128"/>
            <a:ext cx="2563984" cy="22564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hennai floo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5412" y="2356925"/>
            <a:ext cx="3120281" cy="20801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hennai floo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9083" y="16972"/>
            <a:ext cx="4094917" cy="23399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9512" y="1556792"/>
            <a:ext cx="5700191" cy="954107"/>
          </a:xfrm>
          <a:prstGeom prst="rect">
            <a:avLst/>
          </a:prstGeom>
          <a:noFill/>
        </p:spPr>
        <p:txBody>
          <a:bodyPr wrap="square" rtlCol="0">
            <a:spAutoFit/>
          </a:bodyPr>
          <a:lstStyle/>
          <a:p>
            <a:r>
              <a:rPr lang="en-IN" sz="2800" b="1" dirty="0" smtClean="0">
                <a:solidFill>
                  <a:srgbClr val="FF0000"/>
                </a:solidFill>
              </a:rPr>
              <a:t>More than 150 wetlands were encroached in last 25 years</a:t>
            </a:r>
            <a:endParaRPr lang="en-IN" sz="2800" b="1" dirty="0">
              <a:solidFill>
                <a:srgbClr val="FF0000"/>
              </a:solidFill>
            </a:endParaRPr>
          </a:p>
        </p:txBody>
      </p:sp>
      <p:sp>
        <p:nvSpPr>
          <p:cNvPr id="7" name="Rectangle 6"/>
          <p:cNvSpPr/>
          <p:nvPr/>
        </p:nvSpPr>
        <p:spPr>
          <a:xfrm>
            <a:off x="6588224" y="4797152"/>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588224" y="5085184"/>
            <a:ext cx="216024" cy="216024"/>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6804248" y="4696878"/>
            <a:ext cx="1377493" cy="369332"/>
          </a:xfrm>
          <a:prstGeom prst="rect">
            <a:avLst/>
          </a:prstGeom>
          <a:noFill/>
        </p:spPr>
        <p:txBody>
          <a:bodyPr wrap="none" rtlCol="0">
            <a:spAutoFit/>
          </a:bodyPr>
          <a:lstStyle/>
          <a:p>
            <a:r>
              <a:rPr lang="en-IN" dirty="0" smtClean="0"/>
              <a:t>Built up area</a:t>
            </a:r>
            <a:endParaRPr lang="en-IN" dirty="0"/>
          </a:p>
        </p:txBody>
      </p:sp>
      <p:sp>
        <p:nvSpPr>
          <p:cNvPr id="15" name="TextBox 14"/>
          <p:cNvSpPr txBox="1"/>
          <p:nvPr/>
        </p:nvSpPr>
        <p:spPr>
          <a:xfrm>
            <a:off x="6794907" y="5003884"/>
            <a:ext cx="979692" cy="369332"/>
          </a:xfrm>
          <a:prstGeom prst="rect">
            <a:avLst/>
          </a:prstGeom>
          <a:noFill/>
        </p:spPr>
        <p:txBody>
          <a:bodyPr wrap="none" rtlCol="0">
            <a:spAutoFit/>
          </a:bodyPr>
          <a:lstStyle/>
          <a:p>
            <a:r>
              <a:rPr lang="en-IN" dirty="0" smtClean="0"/>
              <a:t>Wetland</a:t>
            </a:r>
            <a:endParaRPr lang="en-IN" dirty="0"/>
          </a:p>
        </p:txBody>
      </p:sp>
      <p:sp>
        <p:nvSpPr>
          <p:cNvPr id="12" name="Rectangle 11"/>
          <p:cNvSpPr/>
          <p:nvPr/>
        </p:nvSpPr>
        <p:spPr>
          <a:xfrm>
            <a:off x="192153" y="1052736"/>
            <a:ext cx="4373313" cy="584775"/>
          </a:xfrm>
          <a:prstGeom prst="rect">
            <a:avLst/>
          </a:prstGeom>
        </p:spPr>
        <p:txBody>
          <a:bodyPr wrap="none">
            <a:spAutoFit/>
          </a:bodyPr>
          <a:lstStyle/>
          <a:p>
            <a:r>
              <a:rPr lang="en-IN" sz="3200" b="1" dirty="0"/>
              <a:t>(Annual) Chennai floods </a:t>
            </a:r>
          </a:p>
        </p:txBody>
      </p:sp>
    </p:spTree>
    <p:extLst>
      <p:ext uri="{BB962C8B-B14F-4D97-AF65-F5344CB8AC3E}">
        <p14:creationId xmlns:p14="http://schemas.microsoft.com/office/powerpoint/2010/main" val="2488194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8090"/>
            <a:ext cx="2768707" cy="584775"/>
          </a:xfrm>
          <a:prstGeom prst="rect">
            <a:avLst/>
          </a:prstGeom>
        </p:spPr>
        <p:txBody>
          <a:bodyPr wrap="none">
            <a:spAutoFit/>
          </a:bodyPr>
          <a:lstStyle/>
          <a:p>
            <a:r>
              <a:rPr lang="en-IN" sz="3200" b="1" dirty="0"/>
              <a:t>Mumbai floods</a:t>
            </a:r>
          </a:p>
        </p:txBody>
      </p:sp>
      <p:pic>
        <p:nvPicPr>
          <p:cNvPr id="3" name="Picture 2"/>
          <p:cNvPicPr>
            <a:picLocks noChangeAspect="1"/>
          </p:cNvPicPr>
          <p:nvPr/>
        </p:nvPicPr>
        <p:blipFill rotWithShape="1">
          <a:blip r:embed="rId3"/>
          <a:srcRect l="11103"/>
          <a:stretch/>
        </p:blipFill>
        <p:spPr>
          <a:xfrm>
            <a:off x="31961" y="3501008"/>
            <a:ext cx="4612047" cy="3384376"/>
          </a:xfrm>
          <a:prstGeom prst="rect">
            <a:avLst/>
          </a:prstGeom>
        </p:spPr>
      </p:pic>
      <p:pic>
        <p:nvPicPr>
          <p:cNvPr id="4" name="Picture 3"/>
          <p:cNvPicPr>
            <a:picLocks noChangeAspect="1"/>
          </p:cNvPicPr>
          <p:nvPr/>
        </p:nvPicPr>
        <p:blipFill rotWithShape="1">
          <a:blip r:embed="rId4"/>
          <a:srcRect l="13526"/>
          <a:stretch/>
        </p:blipFill>
        <p:spPr>
          <a:xfrm>
            <a:off x="4571999" y="3501008"/>
            <a:ext cx="4580943" cy="3384376"/>
          </a:xfrm>
          <a:prstGeom prst="rect">
            <a:avLst/>
          </a:prstGeom>
        </p:spPr>
      </p:pic>
      <p:sp>
        <p:nvSpPr>
          <p:cNvPr id="5" name="Rectangle 4"/>
          <p:cNvSpPr/>
          <p:nvPr/>
        </p:nvSpPr>
        <p:spPr>
          <a:xfrm>
            <a:off x="179512" y="5013176"/>
            <a:ext cx="1018227" cy="584775"/>
          </a:xfrm>
          <a:prstGeom prst="rect">
            <a:avLst/>
          </a:prstGeom>
        </p:spPr>
        <p:txBody>
          <a:bodyPr wrap="none">
            <a:spAutoFit/>
          </a:bodyPr>
          <a:lstStyle/>
          <a:p>
            <a:r>
              <a:rPr lang="en-IN" sz="3200" b="1" dirty="0" smtClean="0">
                <a:solidFill>
                  <a:srgbClr val="FFFF00"/>
                </a:solidFill>
              </a:rPr>
              <a:t>1988</a:t>
            </a:r>
            <a:endParaRPr lang="en-IN" sz="3200" b="1" dirty="0">
              <a:solidFill>
                <a:srgbClr val="FFFF00"/>
              </a:solidFill>
            </a:endParaRPr>
          </a:p>
        </p:txBody>
      </p:sp>
      <p:sp>
        <p:nvSpPr>
          <p:cNvPr id="6" name="Rectangle 5"/>
          <p:cNvSpPr/>
          <p:nvPr/>
        </p:nvSpPr>
        <p:spPr>
          <a:xfrm>
            <a:off x="4719550" y="5013176"/>
            <a:ext cx="1018227" cy="584775"/>
          </a:xfrm>
          <a:prstGeom prst="rect">
            <a:avLst/>
          </a:prstGeom>
        </p:spPr>
        <p:txBody>
          <a:bodyPr wrap="none">
            <a:spAutoFit/>
          </a:bodyPr>
          <a:lstStyle/>
          <a:p>
            <a:r>
              <a:rPr lang="en-IN" sz="3200" b="1" dirty="0" smtClean="0">
                <a:solidFill>
                  <a:srgbClr val="FFFF00"/>
                </a:solidFill>
              </a:rPr>
              <a:t>2017</a:t>
            </a:r>
            <a:endParaRPr lang="en-IN" sz="3200" b="1" dirty="0">
              <a:solidFill>
                <a:srgbClr val="FFFF00"/>
              </a:solidFill>
            </a:endParaRPr>
          </a:p>
        </p:txBody>
      </p:sp>
      <p:sp>
        <p:nvSpPr>
          <p:cNvPr id="7" name="Rectangle 6"/>
          <p:cNvSpPr/>
          <p:nvPr/>
        </p:nvSpPr>
        <p:spPr>
          <a:xfrm>
            <a:off x="-45372" y="679336"/>
            <a:ext cx="4689380" cy="2677656"/>
          </a:xfrm>
          <a:prstGeom prst="rect">
            <a:avLst/>
          </a:prstGeom>
        </p:spPr>
        <p:txBody>
          <a:bodyPr wrap="square">
            <a:spAutoFit/>
          </a:bodyPr>
          <a:lstStyle/>
          <a:p>
            <a:pPr marL="457200" indent="-457200">
              <a:buFontTx/>
              <a:buChar char="-"/>
            </a:pPr>
            <a:r>
              <a:rPr lang="en-IN" sz="2800" dirty="0" smtClean="0"/>
              <a:t>Rapid concretization</a:t>
            </a:r>
          </a:p>
          <a:p>
            <a:pPr marL="457200" indent="-457200">
              <a:buFontTx/>
              <a:buChar char="-"/>
            </a:pPr>
            <a:r>
              <a:rPr lang="en-IN" sz="2800" dirty="0" smtClean="0"/>
              <a:t>Indiscriminate felling of mangrove forests for estate and salt pans development</a:t>
            </a:r>
          </a:p>
          <a:p>
            <a:pPr marL="457200" indent="-457200">
              <a:buFontTx/>
              <a:buChar char="-"/>
            </a:pPr>
            <a:r>
              <a:rPr lang="en-IN" sz="2800" dirty="0" smtClean="0"/>
              <a:t>More than 1,000 dead in 2005 floods</a:t>
            </a:r>
            <a:endParaRPr lang="en-IN" sz="2800" dirty="0"/>
          </a:p>
        </p:txBody>
      </p:sp>
      <p:pic>
        <p:nvPicPr>
          <p:cNvPr id="6146" name="Picture 2" descr="Image result for mumbai 2005 floo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394" y="505549"/>
            <a:ext cx="4563975" cy="302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59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560" y="404664"/>
            <a:ext cx="7992888" cy="6000930"/>
          </a:xfrm>
          <a:prstGeom prst="rect">
            <a:avLst/>
          </a:prstGeom>
        </p:spPr>
      </p:pic>
      <p:sp>
        <p:nvSpPr>
          <p:cNvPr id="3" name="TextBox 2"/>
          <p:cNvSpPr txBox="1"/>
          <p:nvPr/>
        </p:nvSpPr>
        <p:spPr>
          <a:xfrm>
            <a:off x="1199539" y="5877272"/>
            <a:ext cx="3444469" cy="830997"/>
          </a:xfrm>
          <a:prstGeom prst="rect">
            <a:avLst/>
          </a:prstGeom>
          <a:noFill/>
        </p:spPr>
        <p:txBody>
          <a:bodyPr wrap="none" rtlCol="0">
            <a:spAutoFit/>
          </a:bodyPr>
          <a:lstStyle/>
          <a:p>
            <a:r>
              <a:rPr lang="en-IN" sz="2400" b="1" dirty="0" err="1" smtClean="0">
                <a:solidFill>
                  <a:srgbClr val="00B050"/>
                </a:solidFill>
              </a:rPr>
              <a:t>Dr.</a:t>
            </a:r>
            <a:r>
              <a:rPr lang="en-IN" sz="2400" b="1" dirty="0" smtClean="0">
                <a:solidFill>
                  <a:srgbClr val="00B050"/>
                </a:solidFill>
              </a:rPr>
              <a:t> V. </a:t>
            </a:r>
            <a:r>
              <a:rPr lang="en-IN" sz="2400" b="1" dirty="0" err="1" smtClean="0">
                <a:solidFill>
                  <a:srgbClr val="00B050"/>
                </a:solidFill>
              </a:rPr>
              <a:t>Shubhalaxmi</a:t>
            </a:r>
            <a:endParaRPr lang="en-IN" sz="2400" b="1" dirty="0" smtClean="0">
              <a:solidFill>
                <a:srgbClr val="00B050"/>
              </a:solidFill>
            </a:endParaRPr>
          </a:p>
          <a:p>
            <a:r>
              <a:rPr lang="en-IN" sz="2400" b="1" dirty="0" err="1" smtClean="0">
                <a:solidFill>
                  <a:srgbClr val="00B050"/>
                </a:solidFill>
              </a:rPr>
              <a:t>iNaturewatch</a:t>
            </a:r>
            <a:r>
              <a:rPr lang="en-IN" sz="2400" b="1" dirty="0" smtClean="0">
                <a:solidFill>
                  <a:srgbClr val="00B050"/>
                </a:solidFill>
              </a:rPr>
              <a:t> Foundation</a:t>
            </a:r>
            <a:endParaRPr lang="en-IN" sz="2400" b="1" dirty="0">
              <a:solidFill>
                <a:srgbClr val="00B050"/>
              </a:solidFill>
            </a:endParaRPr>
          </a:p>
        </p:txBody>
      </p:sp>
    </p:spTree>
    <p:extLst>
      <p:ext uri="{BB962C8B-B14F-4D97-AF65-F5344CB8AC3E}">
        <p14:creationId xmlns:p14="http://schemas.microsoft.com/office/powerpoint/2010/main" val="1624978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763687" y="-1"/>
            <a:ext cx="6048673" cy="6907587"/>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cap="all" dirty="0" smtClean="0">
                <a:solidFill>
                  <a:sysClr val="windowText" lastClr="000000"/>
                </a:solidFill>
              </a:rPr>
              <a:t>Development has to be sustainable!!</a:t>
            </a:r>
            <a:endParaRPr lang="en-IN" sz="4000" b="1" cap="all" dirty="0">
              <a:solidFill>
                <a:sysClr val="windowText" lastClr="000000"/>
              </a:solidFill>
            </a:endParaRPr>
          </a:p>
        </p:txBody>
      </p:sp>
    </p:spTree>
    <p:extLst>
      <p:ext uri="{BB962C8B-B14F-4D97-AF65-F5344CB8AC3E}">
        <p14:creationId xmlns:p14="http://schemas.microsoft.com/office/powerpoint/2010/main" val="143412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011" y="161559"/>
            <a:ext cx="45720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C00000"/>
                </a:solidFill>
                <a:effectLst/>
                <a:uLnTx/>
                <a:uFillTx/>
                <a:latin typeface="Calibri"/>
                <a:ea typeface="+mn-ea"/>
                <a:cs typeface="+mn-cs"/>
              </a:rPr>
              <a:t>SUSTAINABLE DEVELOPMENT</a:t>
            </a:r>
            <a:endParaRPr kumimoji="0" lang="en-US" sz="2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 name="TextBox 2"/>
          <p:cNvSpPr txBox="1"/>
          <p:nvPr/>
        </p:nvSpPr>
        <p:spPr>
          <a:xfrm>
            <a:off x="368011" y="655628"/>
            <a:ext cx="4572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Calibri"/>
                <a:ea typeface="+mn-ea"/>
                <a:cs typeface="+mn-cs"/>
              </a:rPr>
              <a:t>Agreed Definition:</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p:cNvSpPr/>
          <p:nvPr/>
        </p:nvSpPr>
        <p:spPr>
          <a:xfrm>
            <a:off x="533400" y="1219200"/>
            <a:ext cx="7543800"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smtClean="0">
                <a:ln>
                  <a:noFill/>
                </a:ln>
                <a:solidFill>
                  <a:srgbClr val="7030A0"/>
                </a:solidFill>
                <a:effectLst/>
                <a:uLnTx/>
                <a:uFillTx/>
                <a:latin typeface="Calibri"/>
                <a:ea typeface="+mn-ea"/>
                <a:cs typeface="+mn-cs"/>
              </a:rPr>
              <a:t>Brundtland’s</a:t>
            </a:r>
            <a:r>
              <a:rPr kumimoji="0" lang="en-US" sz="2800" b="0" i="0" u="none" strike="noStrike" kern="1200" cap="none" spc="0" normalizeH="0" baseline="0" noProof="0" dirty="0" smtClean="0">
                <a:ln>
                  <a:noFill/>
                </a:ln>
                <a:solidFill>
                  <a:srgbClr val="7030A0"/>
                </a:solidFill>
                <a:effectLst/>
                <a:uLnTx/>
                <a:uFillTx/>
                <a:latin typeface="Calibri"/>
                <a:ea typeface="+mn-ea"/>
                <a:cs typeface="+mn-cs"/>
              </a:rPr>
              <a:t> definition:</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a:t>
            </a:r>
            <a:r>
              <a:rPr kumimoji="0" lang="en-US" sz="2800" b="1" i="0" u="none" strike="noStrike" kern="1200" cap="none" spc="0" normalizeH="0" baseline="0" noProof="0" dirty="0">
                <a:ln>
                  <a:noFill/>
                </a:ln>
                <a:solidFill>
                  <a:srgbClr val="0000FF"/>
                </a:solidFill>
                <a:effectLst/>
                <a:uLnTx/>
                <a:uFillTx/>
                <a:latin typeface="Calibri"/>
                <a:ea typeface="+mn-ea"/>
                <a:cs typeface="+mn-cs"/>
              </a:rPr>
              <a:t>“…meeting the needs of the present without compromising the ability of future generations to meet their own needs.”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703310"/>
            <a:ext cx="2707615" cy="273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744037"/>
            <a:ext cx="2971801" cy="26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17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011222"/>
          </a:xfrm>
        </p:spPr>
        <p:txBody>
          <a:bodyPr>
            <a:normAutofit fontScale="90000"/>
          </a:bodyPr>
          <a:lstStyle/>
          <a:p>
            <a:r>
              <a:rPr lang="en-US" sz="3200" b="1" dirty="0" smtClean="0">
                <a:solidFill>
                  <a:srgbClr val="C00000"/>
                </a:solidFill>
                <a:cs typeface="Arial" charset="0"/>
              </a:rPr>
              <a:t>DEVELOPMENT &amp; ITS UNINTENDED CONSEQUENCES</a:t>
            </a:r>
          </a:p>
        </p:txBody>
      </p:sp>
      <p:sp>
        <p:nvSpPr>
          <p:cNvPr id="3" name="Content Placeholder 2"/>
          <p:cNvSpPr>
            <a:spLocks noGrp="1"/>
          </p:cNvSpPr>
          <p:nvPr>
            <p:ph idx="1"/>
          </p:nvPr>
        </p:nvSpPr>
        <p:spPr>
          <a:xfrm>
            <a:off x="467544" y="908720"/>
            <a:ext cx="8229600" cy="5145103"/>
          </a:xfrm>
        </p:spPr>
        <p:txBody>
          <a:bodyPr>
            <a:normAutofit lnSpcReduction="10000"/>
          </a:bodyPr>
          <a:lstStyle/>
          <a:p>
            <a:r>
              <a:rPr lang="en-US" sz="2800" b="1" i="1" dirty="0" smtClean="0">
                <a:solidFill>
                  <a:srgbClr val="FF0000"/>
                </a:solidFill>
              </a:rPr>
              <a:t>What is Development? </a:t>
            </a:r>
          </a:p>
          <a:p>
            <a:pPr lvl="1" algn="just"/>
            <a:r>
              <a:rPr lang="en-US" sz="2400" b="1" i="1" dirty="0" smtClean="0">
                <a:solidFill>
                  <a:srgbClr val="006600"/>
                </a:solidFill>
              </a:rPr>
              <a:t>Resource utilization to provide facilities and services</a:t>
            </a:r>
          </a:p>
          <a:p>
            <a:pPr lvl="1" algn="just"/>
            <a:r>
              <a:rPr lang="en-US" sz="2400" b="1" i="1" dirty="0" smtClean="0">
                <a:solidFill>
                  <a:srgbClr val="006600"/>
                </a:solidFill>
              </a:rPr>
              <a:t>India is very rich in resources: Land, coal, ores, crude petroleum and most importantly human resource </a:t>
            </a:r>
          </a:p>
          <a:p>
            <a:r>
              <a:rPr lang="en-US" sz="2800" b="1" i="1" dirty="0" smtClean="0">
                <a:solidFill>
                  <a:srgbClr val="FF0000"/>
                </a:solidFill>
              </a:rPr>
              <a:t>Unintended Consequences </a:t>
            </a:r>
            <a:endParaRPr lang="en-US" sz="2400" dirty="0" smtClean="0">
              <a:solidFill>
                <a:srgbClr val="FF0000"/>
              </a:solidFill>
            </a:endParaRPr>
          </a:p>
          <a:p>
            <a:pPr lvl="1"/>
            <a:r>
              <a:rPr lang="en-US" sz="2400" b="1" i="1" dirty="0" smtClean="0">
                <a:cs typeface="Arial" charset="0"/>
              </a:rPr>
              <a:t>Resource depletion: Human resource-no depletion</a:t>
            </a:r>
          </a:p>
          <a:p>
            <a:pPr lvl="1"/>
            <a:r>
              <a:rPr lang="en-US" sz="2400" b="1" i="1" dirty="0" smtClean="0">
                <a:cs typeface="Arial" charset="0"/>
              </a:rPr>
              <a:t>Pollution/Environmental degradation</a:t>
            </a:r>
          </a:p>
          <a:p>
            <a:r>
              <a:rPr lang="en-US" sz="2800" b="1" i="1" dirty="0" smtClean="0">
                <a:solidFill>
                  <a:srgbClr val="FF0000"/>
                </a:solidFill>
              </a:rPr>
              <a:t>What are we</a:t>
            </a:r>
            <a:r>
              <a:rPr lang="en-US" sz="2800" i="1" dirty="0" smtClean="0">
                <a:solidFill>
                  <a:srgbClr val="FF0000"/>
                </a:solidFill>
              </a:rPr>
              <a:t> g</a:t>
            </a:r>
            <a:r>
              <a:rPr lang="en-US" sz="2800" b="1" i="1" dirty="0" smtClean="0">
                <a:solidFill>
                  <a:srgbClr val="FF0000"/>
                </a:solidFill>
              </a:rPr>
              <a:t>iving back to surrounding</a:t>
            </a:r>
            <a:r>
              <a:rPr lang="en-US" sz="2800" i="1" dirty="0" smtClean="0">
                <a:solidFill>
                  <a:srgbClr val="FF0000"/>
                </a:solidFill>
              </a:rPr>
              <a:t>?</a:t>
            </a:r>
          </a:p>
          <a:p>
            <a:pPr lvl="1"/>
            <a:r>
              <a:rPr lang="en-US" b="1" i="1" dirty="0" smtClean="0"/>
              <a:t>Air:  Polluted</a:t>
            </a:r>
          </a:p>
          <a:p>
            <a:pPr lvl="1"/>
            <a:r>
              <a:rPr lang="en-US" b="1" i="1" dirty="0" smtClean="0"/>
              <a:t>Water: Polluted / contaminated</a:t>
            </a:r>
          </a:p>
          <a:p>
            <a:pPr lvl="1"/>
            <a:r>
              <a:rPr lang="en-US" b="1" i="1" dirty="0" smtClean="0"/>
              <a:t>Wastes: Solid-to pile up, liquid to pollute water  </a:t>
            </a:r>
          </a:p>
          <a:p>
            <a:endParaRPr lang="en-US" b="1" dirty="0" smtClean="0">
              <a:latin typeface="Arial" charset="0"/>
              <a:cs typeface="Arial" charset="0"/>
            </a:endParaRPr>
          </a:p>
          <a:p>
            <a:endParaRPr lang="en-US" b="1"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p:txBody>
      </p:sp>
    </p:spTree>
    <p:extLst>
      <p:ext uri="{BB962C8B-B14F-4D97-AF65-F5344CB8AC3E}">
        <p14:creationId xmlns:p14="http://schemas.microsoft.com/office/powerpoint/2010/main" val="22165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ox(in)">
                                      <p:cBhvr>
                                        <p:cTn id="12" dur="500"/>
                                        <p:tgtEl>
                                          <p:spTgt spid="3">
                                            <p:txEl>
                                              <p:pRg st="0" end="0"/>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ox(in)">
                                      <p:cBhvr>
                                        <p:cTn id="23" dur="500"/>
                                        <p:tgtEl>
                                          <p:spTgt spid="3">
                                            <p:txEl>
                                              <p:pRg st="3" end="3"/>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ox(in)">
                                      <p:cBhvr>
                                        <p:cTn id="26" dur="500"/>
                                        <p:tgtEl>
                                          <p:spTgt spid="3">
                                            <p:txEl>
                                              <p:pRg st="4" end="4"/>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ox(in)">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ox(in)">
                                      <p:cBhvr>
                                        <p:cTn id="34" dur="500"/>
                                        <p:tgtEl>
                                          <p:spTgt spid="3">
                                            <p:txEl>
                                              <p:pRg st="6" end="6"/>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ox(in)">
                                      <p:cBhvr>
                                        <p:cTn id="40" dur="500"/>
                                        <p:tgtEl>
                                          <p:spTgt spid="3">
                                            <p:txEl>
                                              <p:pRg st="8" end="8"/>
                                            </p:txEl>
                                          </p:spTgt>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ox(in)">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457200" y="244475"/>
            <a:ext cx="8385175" cy="553998"/>
          </a:xfrm>
        </p:spPr>
        <p:txBody>
          <a:bodyPr lIns="0" tIns="0" rIns="0" bIns="0" anchor="t">
            <a:spAutoFit/>
          </a:bodyPr>
          <a:lstStyle/>
          <a:p>
            <a:pPr eaLnBrk="1" hangingPunct="1">
              <a:defRPr/>
            </a:pPr>
            <a:r>
              <a:rPr lang="en-US" sz="3600" b="1" dirty="0" smtClean="0">
                <a:solidFill>
                  <a:srgbClr val="FF0000"/>
                </a:solidFill>
              </a:rPr>
              <a:t>WILL WE DEVELOP A SUSTAINABLE WAY?</a:t>
            </a:r>
          </a:p>
        </p:txBody>
      </p:sp>
      <p:sp>
        <p:nvSpPr>
          <p:cNvPr id="35843" name="Rectangle 3"/>
          <p:cNvSpPr>
            <a:spLocks noGrp="1" noChangeArrowheads="1"/>
          </p:cNvSpPr>
          <p:nvPr>
            <p:ph type="body" idx="4294967295"/>
          </p:nvPr>
        </p:nvSpPr>
        <p:spPr>
          <a:xfrm>
            <a:off x="99952" y="915834"/>
            <a:ext cx="5768192" cy="5032147"/>
          </a:xfrm>
        </p:spPr>
        <p:txBody>
          <a:bodyPr wrap="square" anchor="ctr">
            <a:spAutoFit/>
          </a:bodyPr>
          <a:lstStyle/>
          <a:p>
            <a:pPr eaLnBrk="1" hangingPunct="1">
              <a:spcBef>
                <a:spcPct val="0"/>
              </a:spcBef>
              <a:defRPr/>
            </a:pPr>
            <a:r>
              <a:rPr lang="en-US" sz="3000" dirty="0" smtClean="0"/>
              <a:t>The </a:t>
            </a:r>
            <a:r>
              <a:rPr lang="en-US" sz="3000" b="1" dirty="0" smtClean="0"/>
              <a:t>triple bottom line</a:t>
            </a:r>
            <a:r>
              <a:rPr lang="en-US" sz="3000" dirty="0" smtClean="0"/>
              <a:t>: </a:t>
            </a:r>
            <a:r>
              <a:rPr lang="en-US" sz="2000" dirty="0" smtClean="0"/>
              <a:t>sustainable solutions that meet</a:t>
            </a:r>
          </a:p>
          <a:p>
            <a:pPr lvl="1" eaLnBrk="1" hangingPunct="1">
              <a:spcBef>
                <a:spcPct val="0"/>
              </a:spcBef>
              <a:defRPr/>
            </a:pPr>
            <a:r>
              <a:rPr lang="en-US" sz="2500" dirty="0" smtClean="0"/>
              <a:t>Environmental goals- </a:t>
            </a:r>
            <a:r>
              <a:rPr lang="en-US" sz="2400" dirty="0" smtClean="0">
                <a:solidFill>
                  <a:srgbClr val="00B0F0"/>
                </a:solidFill>
              </a:rPr>
              <a:t>Air, Water, Soil</a:t>
            </a:r>
            <a:endParaRPr lang="en-US" sz="2500" dirty="0" smtClean="0">
              <a:solidFill>
                <a:srgbClr val="00B0F0"/>
              </a:solidFill>
            </a:endParaRPr>
          </a:p>
          <a:p>
            <a:pPr lvl="1" eaLnBrk="1" hangingPunct="1">
              <a:spcBef>
                <a:spcPct val="0"/>
              </a:spcBef>
              <a:defRPr/>
            </a:pPr>
            <a:r>
              <a:rPr lang="en-US" sz="2500" dirty="0" smtClean="0"/>
              <a:t>Economic goals-</a:t>
            </a:r>
            <a:r>
              <a:rPr lang="en-US" sz="2400" dirty="0" smtClean="0">
                <a:solidFill>
                  <a:srgbClr val="00B0F0"/>
                </a:solidFill>
              </a:rPr>
              <a:t>Punjab Agriculture*</a:t>
            </a:r>
          </a:p>
          <a:p>
            <a:pPr lvl="1" eaLnBrk="1" hangingPunct="1">
              <a:spcBef>
                <a:spcPct val="0"/>
              </a:spcBef>
              <a:defRPr/>
            </a:pPr>
            <a:r>
              <a:rPr lang="en-US" sz="2500" dirty="0" smtClean="0"/>
              <a:t>Social goals- </a:t>
            </a:r>
            <a:r>
              <a:rPr lang="en-US" sz="2500" dirty="0" smtClean="0">
                <a:solidFill>
                  <a:srgbClr val="00B0F0"/>
                </a:solidFill>
              </a:rPr>
              <a:t>Health, House, Car,     			        </a:t>
            </a:r>
            <a:r>
              <a:rPr lang="en-US" sz="2500" dirty="0" smtClean="0">
                <a:solidFill>
                  <a:srgbClr val="FF0000"/>
                </a:solidFill>
              </a:rPr>
              <a:t>Cancer</a:t>
            </a:r>
          </a:p>
          <a:p>
            <a:pPr lvl="1" eaLnBrk="1" hangingPunct="1">
              <a:spcBef>
                <a:spcPct val="0"/>
              </a:spcBef>
              <a:buFont typeface="Wingdings" pitchFamily="2" charset="2"/>
              <a:buNone/>
              <a:defRPr/>
            </a:pPr>
            <a:endParaRPr lang="en-US" dirty="0" smtClean="0"/>
          </a:p>
          <a:p>
            <a:pPr eaLnBrk="1" hangingPunct="1">
              <a:spcBef>
                <a:spcPct val="0"/>
              </a:spcBef>
              <a:defRPr/>
            </a:pPr>
            <a:r>
              <a:rPr lang="en-US" sz="2000" b="1" dirty="0" smtClean="0"/>
              <a:t>Requires that humans apply knowledge</a:t>
            </a:r>
          </a:p>
          <a:p>
            <a:pPr marL="0" indent="0" eaLnBrk="1" hangingPunct="1">
              <a:spcBef>
                <a:spcPct val="0"/>
              </a:spcBef>
              <a:buNone/>
              <a:defRPr/>
            </a:pPr>
            <a:r>
              <a:rPr lang="en-US" sz="2000" b="1" dirty="0"/>
              <a:t> </a:t>
            </a:r>
            <a:r>
              <a:rPr lang="en-US" sz="2000" b="1" dirty="0" smtClean="0"/>
              <a:t>     from the sciences to</a:t>
            </a:r>
          </a:p>
          <a:p>
            <a:pPr lvl="1" eaLnBrk="1" hangingPunct="1">
              <a:spcBef>
                <a:spcPct val="0"/>
              </a:spcBef>
              <a:defRPr/>
            </a:pPr>
            <a:r>
              <a:rPr lang="en-US" sz="2500" dirty="0" smtClean="0"/>
              <a:t>Limit environmental impacts </a:t>
            </a:r>
          </a:p>
          <a:p>
            <a:pPr lvl="1" eaLnBrk="1" hangingPunct="1">
              <a:spcBef>
                <a:spcPct val="0"/>
              </a:spcBef>
              <a:defRPr/>
            </a:pPr>
            <a:r>
              <a:rPr lang="en-US" sz="2500" dirty="0" smtClean="0"/>
              <a:t>Maintain functioning of ecological systems</a:t>
            </a:r>
          </a:p>
          <a:p>
            <a:pPr marL="457200" lvl="1" indent="0" eaLnBrk="1" hangingPunct="1">
              <a:spcBef>
                <a:spcPct val="0"/>
              </a:spcBef>
              <a:buNone/>
              <a:defRPr/>
            </a:pPr>
            <a:endParaRPr lang="en-US" dirty="0" smtClean="0"/>
          </a:p>
        </p:txBody>
      </p:sp>
      <p:pic>
        <p:nvPicPr>
          <p:cNvPr id="25604" name="Picture 6" descr="Sustainability%20venn%20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124744"/>
            <a:ext cx="349188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71600" y="5465177"/>
            <a:ext cx="7992888" cy="120032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smtClean="0">
                <a:ln>
                  <a:noFill/>
                </a:ln>
                <a:solidFill>
                  <a:srgbClr val="FF0000"/>
                </a:solidFill>
                <a:effectLst/>
                <a:uLnTx/>
                <a:uFillTx/>
                <a:latin typeface="Calibri"/>
              </a:rPr>
              <a:t>*Chemical fertilizers, insecticides, pesticides</a:t>
            </a:r>
            <a:r>
              <a:rPr kumimoji="0" lang="en-US" sz="2400" b="0" i="0" u="none" strike="noStrike" kern="1200" cap="none" spc="0" normalizeH="0" baseline="0" noProof="0" dirty="0" smtClean="0">
                <a:ln>
                  <a:noFill/>
                </a:ln>
                <a:solidFill>
                  <a:srgbClr val="FF0000"/>
                </a:solidFill>
                <a:effectLst/>
                <a:uLnTx/>
                <a:uFillTx/>
                <a:latin typeface="Calibri"/>
              </a:rPr>
              <a:t>, herbicides</a:t>
            </a:r>
            <a:r>
              <a:rPr kumimoji="0" lang="en-US" sz="2400" b="0" i="0" u="none" strike="noStrike" kern="1200" cap="none" spc="0" normalizeH="0" baseline="0" noProof="0" dirty="0" smtClean="0">
                <a:ln>
                  <a:noFill/>
                </a:ln>
                <a:solidFill>
                  <a:srgbClr val="FF0000"/>
                </a:solidFill>
                <a:effectLst/>
                <a:uLnTx/>
                <a:uFillTx/>
                <a:latin typeface="Calibri"/>
              </a:rPr>
              <a:t>,</a:t>
            </a:r>
            <a:r>
              <a:rPr kumimoji="0" lang="en-US" sz="2400" b="0" i="0" u="none" strike="noStrike" kern="1200" cap="none" spc="0" normalizeH="0" noProof="0" dirty="0" smtClean="0">
                <a:ln>
                  <a:noFill/>
                </a:ln>
                <a:solidFill>
                  <a:srgbClr val="FF0000"/>
                </a:solidFill>
                <a:effectLst/>
                <a:uLnTx/>
                <a:uFillTx/>
                <a:latin typeface="Calibri"/>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noProof="0" dirty="0" smtClean="0">
                <a:ln>
                  <a:noFill/>
                </a:ln>
                <a:solidFill>
                  <a:srgbClr val="FF0000"/>
                </a:solidFill>
                <a:effectLst/>
                <a:uLnTx/>
                <a:uFillTx/>
                <a:latin typeface="Calibri"/>
              </a:rPr>
              <a:t>All out, Body spray</a:t>
            </a:r>
            <a:endParaRPr kumimoji="0" lang="en-US" sz="2400" b="0" i="0" u="none" strike="noStrike" kern="1200" cap="none" spc="0" normalizeH="0" baseline="0" noProof="0" dirty="0" smtClean="0">
              <a:ln>
                <a:noFill/>
              </a:ln>
              <a:solidFill>
                <a:srgbClr val="FF0000"/>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0000"/>
                </a:solidFill>
                <a:effectLst/>
                <a:uLnTx/>
                <a:uFillTx/>
                <a:latin typeface="Calibri"/>
              </a:rPr>
              <a:t>Organic farming-Compost</a:t>
            </a:r>
            <a:endParaRPr kumimoji="0" lang="en-US" sz="2400" b="0" i="0" u="none" strike="noStrike" kern="1200" cap="none" spc="0" normalizeH="0" baseline="0" noProof="0" dirty="0">
              <a:ln>
                <a:noFill/>
              </a:ln>
              <a:solidFill>
                <a:srgbClr val="FF0000"/>
              </a:solidFill>
              <a:effectLst/>
              <a:uLnTx/>
              <a:uFillTx/>
              <a:latin typeface="Calibri"/>
            </a:endParaRPr>
          </a:p>
        </p:txBody>
      </p:sp>
    </p:spTree>
    <p:extLst>
      <p:ext uri="{BB962C8B-B14F-4D97-AF65-F5344CB8AC3E}">
        <p14:creationId xmlns:p14="http://schemas.microsoft.com/office/powerpoint/2010/main" val="1565423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sz="3200" b="1" dirty="0" smtClean="0">
                <a:solidFill>
                  <a:srgbClr val="C00000"/>
                </a:solidFill>
              </a:rPr>
              <a:t>Sustainable Development</a:t>
            </a:r>
            <a:endParaRPr lang="en-IN" sz="3200" b="1" dirty="0">
              <a:solidFill>
                <a:srgbClr val="C00000"/>
              </a:solidFill>
            </a:endParaRPr>
          </a:p>
        </p:txBody>
      </p:sp>
      <p:sp>
        <p:nvSpPr>
          <p:cNvPr id="3" name="Content Placeholder 2"/>
          <p:cNvSpPr>
            <a:spLocks noGrp="1"/>
          </p:cNvSpPr>
          <p:nvPr>
            <p:ph idx="1"/>
          </p:nvPr>
        </p:nvSpPr>
        <p:spPr>
          <a:xfrm>
            <a:off x="539552" y="1196752"/>
            <a:ext cx="8033546" cy="5000660"/>
          </a:xfrm>
        </p:spPr>
        <p:txBody>
          <a:bodyPr>
            <a:normAutofit lnSpcReduction="10000"/>
          </a:bodyPr>
          <a:lstStyle/>
          <a:p>
            <a:r>
              <a:rPr lang="en-US" sz="2800" b="1" dirty="0" smtClean="0"/>
              <a:t>How does environment respond to development? </a:t>
            </a:r>
            <a:r>
              <a:rPr lang="en-US" sz="2800" b="1" dirty="0" smtClean="0">
                <a:solidFill>
                  <a:srgbClr val="FF0000"/>
                </a:solidFill>
              </a:rPr>
              <a:t>Drinking water supply, liquid waste disposal</a:t>
            </a:r>
          </a:p>
          <a:p>
            <a:pPr marL="0" indent="0">
              <a:buNone/>
            </a:pPr>
            <a:r>
              <a:rPr lang="en-US" sz="2800" b="1" dirty="0">
                <a:solidFill>
                  <a:srgbClr val="FF0000"/>
                </a:solidFill>
              </a:rPr>
              <a:t>	</a:t>
            </a:r>
            <a:r>
              <a:rPr lang="en-US" sz="2800" b="1" dirty="0" smtClean="0">
                <a:solidFill>
                  <a:srgbClr val="FF0000"/>
                </a:solidFill>
              </a:rPr>
              <a:t>Ganga, Yamuna and other rivers being 	contaminated</a:t>
            </a:r>
          </a:p>
          <a:p>
            <a:pPr marL="0" indent="0">
              <a:buNone/>
            </a:pPr>
            <a:r>
              <a:rPr lang="en-US" sz="2800" b="1" dirty="0" smtClean="0">
                <a:solidFill>
                  <a:srgbClr val="FF0000"/>
                </a:solidFill>
              </a:rPr>
              <a:t> </a:t>
            </a:r>
          </a:p>
          <a:p>
            <a:pPr>
              <a:buNone/>
            </a:pPr>
            <a:endParaRPr lang="en-US" sz="2800" b="1" dirty="0" smtClean="0"/>
          </a:p>
          <a:p>
            <a:r>
              <a:rPr lang="en-US" sz="2800" b="1" dirty="0" smtClean="0"/>
              <a:t>How can development be made  environment friendly? </a:t>
            </a:r>
            <a:r>
              <a:rPr lang="en-US" sz="2800" b="1" dirty="0" smtClean="0">
                <a:solidFill>
                  <a:srgbClr val="FF0000"/>
                </a:solidFill>
              </a:rPr>
              <a:t>Green Buildings, Run off the river hydro plant</a:t>
            </a:r>
          </a:p>
          <a:p>
            <a:pPr>
              <a:buNone/>
            </a:pPr>
            <a:endParaRPr lang="en-US" sz="2800" b="1" dirty="0" smtClean="0"/>
          </a:p>
          <a:p>
            <a:r>
              <a:rPr lang="en-US" sz="2800" b="1" dirty="0" smtClean="0"/>
              <a:t>Answer is </a:t>
            </a:r>
            <a:r>
              <a:rPr lang="en-US" sz="2800" b="1" u="sng" dirty="0" smtClean="0"/>
              <a:t>Sustainable </a:t>
            </a:r>
            <a:r>
              <a:rPr lang="en-US" sz="2800" b="1" u="sng" dirty="0" smtClean="0"/>
              <a:t>Development</a:t>
            </a:r>
            <a:endParaRPr lang="en-US" sz="2800" b="1" dirty="0" smtClean="0"/>
          </a:p>
          <a:p>
            <a:endParaRPr lang="en-IN" sz="2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2FEB2-7C88-470D-B236-855161BA82FC}"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322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8229600" cy="582594"/>
          </a:xfrm>
        </p:spPr>
        <p:txBody>
          <a:bodyPr>
            <a:normAutofit fontScale="90000"/>
          </a:bodyPr>
          <a:lstStyle/>
          <a:p>
            <a:r>
              <a:rPr lang="en-US" b="1" dirty="0" smtClean="0">
                <a:solidFill>
                  <a:srgbClr val="C00000"/>
                </a:solidFill>
              </a:rPr>
              <a:t>Environment</a:t>
            </a:r>
            <a:endParaRPr lang="en-IN" dirty="0">
              <a:solidFill>
                <a:srgbClr val="C00000"/>
              </a:solidFill>
            </a:endParaRPr>
          </a:p>
        </p:txBody>
      </p:sp>
      <p:sp>
        <p:nvSpPr>
          <p:cNvPr id="4" name="Content Placeholder 3"/>
          <p:cNvSpPr>
            <a:spLocks noGrp="1"/>
          </p:cNvSpPr>
          <p:nvPr>
            <p:ph sz="half" idx="2"/>
          </p:nvPr>
        </p:nvSpPr>
        <p:spPr>
          <a:xfrm>
            <a:off x="4429124" y="857232"/>
            <a:ext cx="4500594" cy="5715040"/>
          </a:xfrm>
        </p:spPr>
        <p:txBody>
          <a:bodyPr>
            <a:normAutofit lnSpcReduction="10000"/>
          </a:bodyPr>
          <a:lstStyle/>
          <a:p>
            <a:r>
              <a:rPr lang="en-US" sz="2000" b="1" dirty="0" smtClean="0"/>
              <a:t>Biotic &amp; </a:t>
            </a:r>
            <a:r>
              <a:rPr lang="en-US" sz="2000" b="1" dirty="0" err="1" smtClean="0"/>
              <a:t>Abiotic</a:t>
            </a:r>
            <a:r>
              <a:rPr lang="en-US" sz="2000" b="1" dirty="0" smtClean="0"/>
              <a:t> Components</a:t>
            </a:r>
          </a:p>
          <a:p>
            <a:r>
              <a:rPr lang="en-US" sz="2000" b="1" dirty="0" smtClean="0"/>
              <a:t>Interactions/Processes</a:t>
            </a:r>
          </a:p>
          <a:p>
            <a:pPr lvl="1"/>
            <a:r>
              <a:rPr lang="en-US" sz="2000" b="1" dirty="0" smtClean="0"/>
              <a:t>Air-water</a:t>
            </a:r>
          </a:p>
          <a:p>
            <a:pPr lvl="1"/>
            <a:r>
              <a:rPr lang="en-US" sz="2000" b="1" dirty="0" smtClean="0"/>
              <a:t>Air-Soil</a:t>
            </a:r>
          </a:p>
          <a:p>
            <a:pPr lvl="1"/>
            <a:r>
              <a:rPr lang="en-US" sz="2000" b="1" dirty="0" smtClean="0"/>
              <a:t>Soil-Water</a:t>
            </a:r>
          </a:p>
          <a:p>
            <a:pPr lvl="1"/>
            <a:r>
              <a:rPr lang="en-US" sz="2000" b="1" dirty="0" smtClean="0"/>
              <a:t>Air-Water-Soil</a:t>
            </a:r>
          </a:p>
          <a:p>
            <a:pPr lvl="1"/>
            <a:r>
              <a:rPr lang="en-US" sz="2000" b="1" dirty="0" smtClean="0"/>
              <a:t>Interaction of life with air, water, soil </a:t>
            </a:r>
          </a:p>
          <a:p>
            <a:r>
              <a:rPr lang="en-US" sz="2000" b="1" dirty="0" smtClean="0">
                <a:solidFill>
                  <a:srgbClr val="FF0000"/>
                </a:solidFill>
              </a:rPr>
              <a:t>Structural &amp; Functional Components of the Ecosystem</a:t>
            </a:r>
          </a:p>
          <a:p>
            <a:r>
              <a:rPr lang="en-US" sz="2000" b="1" i="1" dirty="0" smtClean="0">
                <a:solidFill>
                  <a:srgbClr val="006600"/>
                </a:solidFill>
              </a:rPr>
              <a:t>Natural System connects and supports all life on Earth by providing </a:t>
            </a:r>
          </a:p>
          <a:p>
            <a:pPr lvl="1"/>
            <a:r>
              <a:rPr lang="en-US" sz="1800" b="1" i="1" dirty="0" smtClean="0">
                <a:solidFill>
                  <a:srgbClr val="006600"/>
                </a:solidFill>
              </a:rPr>
              <a:t>Oxygen, Water, Food</a:t>
            </a:r>
          </a:p>
          <a:p>
            <a:pPr lvl="1"/>
            <a:r>
              <a:rPr lang="en-US" sz="1800" b="1" i="1" dirty="0" smtClean="0">
                <a:solidFill>
                  <a:srgbClr val="006600"/>
                </a:solidFill>
              </a:rPr>
              <a:t>Services</a:t>
            </a:r>
          </a:p>
          <a:p>
            <a:pPr marL="342900" lvl="1" indent="-342900">
              <a:buFont typeface="Arial" pitchFamily="34" charset="0"/>
              <a:buChar char="•"/>
            </a:pPr>
            <a:r>
              <a:rPr lang="en-US" sz="2000" b="1" i="1" dirty="0" smtClean="0">
                <a:solidFill>
                  <a:srgbClr val="FF0000"/>
                </a:solidFill>
              </a:rPr>
              <a:t>Elemental and chemical composition of the earth together with energy from the sun, constitutes all of the raw material that support life.</a:t>
            </a:r>
          </a:p>
          <a:p>
            <a:endParaRPr lang="en-US" sz="2000" b="1" i="1" dirty="0" smtClean="0">
              <a:solidFill>
                <a:srgbClr val="7030A0"/>
              </a:solidFill>
            </a:endParaRPr>
          </a:p>
          <a:p>
            <a:pPr lvl="1"/>
            <a:endParaRPr lang="en-US" sz="2000" b="1" dirty="0" smtClean="0"/>
          </a:p>
          <a:p>
            <a:pPr lvl="1"/>
            <a:endParaRPr lang="en-IN" sz="2000" b="1" dirty="0"/>
          </a:p>
        </p:txBody>
      </p:sp>
      <p:sp>
        <p:nvSpPr>
          <p:cNvPr id="8" name="Oval 7"/>
          <p:cNvSpPr/>
          <p:nvPr/>
        </p:nvSpPr>
        <p:spPr>
          <a:xfrm>
            <a:off x="2071670" y="207167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air</a:t>
            </a:r>
            <a:endParaRPr kumimoji="0" lang="en-IN"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3500430" y="421481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land</a:t>
            </a:r>
            <a:endParaRPr kumimoji="0" lang="en-IN"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642910" y="4286256"/>
            <a:ext cx="1000132" cy="928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Calibri"/>
                <a:ea typeface="+mn-ea"/>
                <a:cs typeface="+mn-cs"/>
              </a:rPr>
              <a:t>water</a:t>
            </a:r>
            <a:endParaRPr kumimoji="0" lang="en-IN"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2071670" y="35147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life</a:t>
            </a:r>
            <a:endParaRPr kumimoji="0" lang="en-IN" sz="18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9" name="Straight Arrow Connector 28"/>
          <p:cNvCxnSpPr/>
          <p:nvPr/>
        </p:nvCxnSpPr>
        <p:spPr>
          <a:xfrm rot="5400000" flipH="1" flipV="1">
            <a:off x="821505" y="2964653"/>
            <a:ext cx="1357322" cy="1000132"/>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V="1">
            <a:off x="2821769" y="2964653"/>
            <a:ext cx="1285884" cy="928694"/>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1714480" y="4856172"/>
            <a:ext cx="1643074" cy="1588"/>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964381" y="3036091"/>
            <a:ext cx="1285884" cy="928694"/>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2750331" y="3036091"/>
            <a:ext cx="1285884" cy="928694"/>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785918" y="4713296"/>
            <a:ext cx="1571636" cy="1588"/>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p:cNvCxnSpPr>
          <p:nvPr/>
        </p:nvCxnSpPr>
        <p:spPr>
          <a:xfrm rot="5400000">
            <a:off x="2299865" y="3214289"/>
            <a:ext cx="457216" cy="794"/>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1"/>
          </p:cNvCxnSpPr>
          <p:nvPr/>
        </p:nvCxnSpPr>
        <p:spPr>
          <a:xfrm rot="16200000" flipV="1">
            <a:off x="3143241" y="3857628"/>
            <a:ext cx="348225" cy="633977"/>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7"/>
          </p:cNvCxnSpPr>
          <p:nvPr/>
        </p:nvCxnSpPr>
        <p:spPr>
          <a:xfrm rot="5400000" flipH="1" flipV="1">
            <a:off x="1608964" y="3959554"/>
            <a:ext cx="350318" cy="575094"/>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2429654" y="3214686"/>
            <a:ext cx="427834" cy="794"/>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71802" y="3929066"/>
            <a:ext cx="642942" cy="357190"/>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flipV="1">
            <a:off x="1428728" y="4000504"/>
            <a:ext cx="571504" cy="357190"/>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928794" y="1428736"/>
            <a:ext cx="1500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Atmosphere;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Gas Phase</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TextBox 40"/>
          <p:cNvSpPr txBox="1"/>
          <p:nvPr/>
        </p:nvSpPr>
        <p:spPr>
          <a:xfrm>
            <a:off x="428596" y="5143512"/>
            <a:ext cx="161935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Hydrosphere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Aqueous Phase</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2" name="TextBox 41"/>
          <p:cNvSpPr txBox="1"/>
          <p:nvPr/>
        </p:nvSpPr>
        <p:spPr>
          <a:xfrm>
            <a:off x="3214678" y="5072074"/>
            <a:ext cx="1500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Lithosphere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Solid Phase</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TextBox 42"/>
          <p:cNvSpPr txBox="1"/>
          <p:nvPr/>
        </p:nvSpPr>
        <p:spPr>
          <a:xfrm>
            <a:off x="2071670" y="4000504"/>
            <a:ext cx="932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white"/>
                </a:solidFill>
                <a:effectLst/>
                <a:uLnTx/>
                <a:uFillTx/>
                <a:latin typeface="Calibri"/>
                <a:ea typeface="+mn-ea"/>
                <a:cs typeface="+mn-cs"/>
              </a:rPr>
              <a:t>Biosphere</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Slide Number Placeholder 2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2FEB2-7C88-470D-B236-855161BA82FC}"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665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39" grpId="0"/>
      <p:bldP spid="39" grpId="1"/>
      <p:bldP spid="41" grpId="0"/>
      <p:bldP spid="42"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india desertificati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5915025" cy="37528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india air pollution"/>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3501008"/>
            <a:ext cx="5967984" cy="33569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10352" r="6085" b="10214"/>
          <a:stretch/>
        </p:blipFill>
        <p:spPr bwMode="auto">
          <a:xfrm>
            <a:off x="4247446" y="-23813"/>
            <a:ext cx="4933066" cy="3524821"/>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india wildlife poaching"/>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r="47829"/>
          <a:stretch/>
        </p:blipFill>
        <p:spPr bwMode="auto">
          <a:xfrm>
            <a:off x="5967984" y="3466282"/>
            <a:ext cx="3212528" cy="34637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2248031"/>
            <a:ext cx="9180512" cy="1846659"/>
          </a:xfrm>
          <a:prstGeom prst="rect">
            <a:avLst/>
          </a:prstGeom>
          <a:solidFill>
            <a:srgbClr val="FFFFFF">
              <a:alpha val="80000"/>
            </a:srgbClr>
          </a:solidFill>
        </p:spPr>
        <p:txBody>
          <a:bodyPr wrap="square" rtlCol="0">
            <a:spAutoFit/>
          </a:bodyPr>
          <a:lstStyle/>
          <a:p>
            <a:r>
              <a:rPr lang="en-IN" sz="3800" b="1" i="1" dirty="0" smtClean="0"/>
              <a:t>What is the use of a house if you haven’t got a tolerable planet to put it on?</a:t>
            </a:r>
          </a:p>
          <a:p>
            <a:r>
              <a:rPr lang="en-IN" sz="3800" b="1" dirty="0" smtClean="0"/>
              <a:t>					       Henry D. Thoreau</a:t>
            </a:r>
            <a:endParaRPr lang="en-IN" sz="3800" b="1" dirty="0"/>
          </a:p>
        </p:txBody>
      </p:sp>
    </p:spTree>
    <p:extLst>
      <p:ext uri="{BB962C8B-B14F-4D97-AF65-F5344CB8AC3E}">
        <p14:creationId xmlns:p14="http://schemas.microsoft.com/office/powerpoint/2010/main" val="2984594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274638"/>
            <a:ext cx="8543956" cy="850106"/>
          </a:xfrm>
        </p:spPr>
        <p:txBody>
          <a:bodyPr>
            <a:normAutofit fontScale="90000"/>
          </a:bodyPr>
          <a:lstStyle/>
          <a:p>
            <a:r>
              <a:rPr lang="en-US" sz="3600" b="1" dirty="0" smtClean="0">
                <a:solidFill>
                  <a:srgbClr val="C00000"/>
                </a:solidFill>
              </a:rPr>
              <a:t>CEN-105 Introduction to Environmental Studies</a:t>
            </a:r>
            <a:r>
              <a:rPr lang="en-US" sz="2400" dirty="0" smtClean="0"/>
              <a:t/>
            </a:r>
            <a:br>
              <a:rPr lang="en-US" sz="2400" dirty="0" smtClean="0"/>
            </a:br>
            <a:endParaRPr lang="en-IN" sz="2400" b="1" dirty="0">
              <a:solidFill>
                <a:srgbClr val="FF0000"/>
              </a:solidFill>
            </a:endParaRPr>
          </a:p>
        </p:txBody>
      </p:sp>
      <p:sp>
        <p:nvSpPr>
          <p:cNvPr id="3" name="Content Placeholder 2"/>
          <p:cNvSpPr>
            <a:spLocks noGrp="1"/>
          </p:cNvSpPr>
          <p:nvPr>
            <p:ph idx="1"/>
          </p:nvPr>
        </p:nvSpPr>
        <p:spPr>
          <a:xfrm>
            <a:off x="145971" y="908720"/>
            <a:ext cx="9001156" cy="4840303"/>
          </a:xfrm>
        </p:spPr>
        <p:txBody>
          <a:bodyPr>
            <a:normAutofit/>
          </a:bodyPr>
          <a:lstStyle/>
          <a:p>
            <a:pPr marL="0" lvl="0" indent="0">
              <a:buNone/>
            </a:pPr>
            <a:r>
              <a:rPr lang="en-US" sz="2000" b="1" dirty="0" smtClean="0"/>
              <a:t>Objective: To introduce fundamentals of environmental pollution and its control</a:t>
            </a:r>
          </a:p>
        </p:txBody>
      </p:sp>
      <p:graphicFrame>
        <p:nvGraphicFramePr>
          <p:cNvPr id="4" name="Table 3"/>
          <p:cNvGraphicFramePr>
            <a:graphicFrameLocks noGrp="1"/>
          </p:cNvGraphicFramePr>
          <p:nvPr>
            <p:extLst>
              <p:ext uri="{D42A27DB-BD31-4B8C-83A1-F6EECF244321}">
                <p14:modId xmlns:p14="http://schemas.microsoft.com/office/powerpoint/2010/main" val="3202180272"/>
              </p:ext>
            </p:extLst>
          </p:nvPr>
        </p:nvGraphicFramePr>
        <p:xfrm>
          <a:off x="360269" y="1484784"/>
          <a:ext cx="8572560" cy="4415008"/>
        </p:xfrm>
        <a:graphic>
          <a:graphicData uri="http://schemas.openxmlformats.org/drawingml/2006/table">
            <a:tbl>
              <a:tblPr firstRow="1" bandRow="1">
                <a:tableStyleId>{073A0DAA-6AF3-43AB-8588-CEC1D06C72B9}</a:tableStyleId>
              </a:tblPr>
              <a:tblGrid>
                <a:gridCol w="785818">
                  <a:extLst>
                    <a:ext uri="{9D8B030D-6E8A-4147-A177-3AD203B41FA5}">
                      <a16:colId xmlns:a16="http://schemas.microsoft.com/office/drawing/2014/main" val="20000"/>
                    </a:ext>
                  </a:extLst>
                </a:gridCol>
                <a:gridCol w="5857916">
                  <a:extLst>
                    <a:ext uri="{9D8B030D-6E8A-4147-A177-3AD203B41FA5}">
                      <a16:colId xmlns:a16="http://schemas.microsoft.com/office/drawing/2014/main" val="20001"/>
                    </a:ext>
                  </a:extLst>
                </a:gridCol>
                <a:gridCol w="1928826">
                  <a:extLst>
                    <a:ext uri="{9D8B030D-6E8A-4147-A177-3AD203B41FA5}">
                      <a16:colId xmlns:a16="http://schemas.microsoft.com/office/drawing/2014/main" val="20002"/>
                    </a:ext>
                  </a:extLst>
                </a:gridCol>
              </a:tblGrid>
              <a:tr h="285752">
                <a:tc>
                  <a:txBody>
                    <a:bodyPr/>
                    <a:lstStyle/>
                    <a:p>
                      <a:pPr algn="ctr">
                        <a:spcAft>
                          <a:spcPts val="0"/>
                        </a:spcAft>
                      </a:pPr>
                      <a:r>
                        <a:rPr lang="en-US" sz="1800" b="1" dirty="0">
                          <a:latin typeface="Times New Roman"/>
                          <a:ea typeface="Times New Roman"/>
                          <a:cs typeface="Times New Roman"/>
                        </a:rPr>
                        <a:t>S. No.</a:t>
                      </a:r>
                      <a:endParaRPr lang="en-IN" sz="1800" b="1" dirty="0">
                        <a:latin typeface="Times New Roman"/>
                        <a:ea typeface="Times New Roman"/>
                        <a:cs typeface="Times New Roman"/>
                      </a:endParaRPr>
                    </a:p>
                  </a:txBody>
                  <a:tcPr marL="68580" marR="68580" marT="0" marB="0"/>
                </a:tc>
                <a:tc>
                  <a:txBody>
                    <a:bodyPr/>
                    <a:lstStyle/>
                    <a:p>
                      <a:pPr algn="ctr">
                        <a:spcAft>
                          <a:spcPts val="0"/>
                        </a:spcAft>
                      </a:pPr>
                      <a:r>
                        <a:rPr lang="en-US" sz="1800" b="1" dirty="0">
                          <a:latin typeface="Times New Roman"/>
                          <a:ea typeface="Times New Roman"/>
                          <a:cs typeface="Times New Roman"/>
                        </a:rPr>
                        <a:t>Name of Books / Authors/ Publishers</a:t>
                      </a:r>
                      <a:endParaRPr lang="en-IN" sz="1800" b="1" dirty="0">
                        <a:latin typeface="Times New Roman"/>
                        <a:ea typeface="Times New Roman"/>
                        <a:cs typeface="Times New Roman"/>
                      </a:endParaRPr>
                    </a:p>
                  </a:txBody>
                  <a:tcPr marL="68580" marR="68580" marT="0" marB="0"/>
                </a:tc>
                <a:tc>
                  <a:txBody>
                    <a:bodyPr/>
                    <a:lstStyle/>
                    <a:p>
                      <a:pPr algn="ctr">
                        <a:spcAft>
                          <a:spcPts val="0"/>
                        </a:spcAft>
                      </a:pPr>
                      <a:r>
                        <a:rPr lang="en-US" sz="1800" b="1" dirty="0">
                          <a:latin typeface="Times New Roman"/>
                          <a:ea typeface="Times New Roman"/>
                          <a:cs typeface="Times New Roman"/>
                        </a:rPr>
                        <a:t>Year of Publication</a:t>
                      </a:r>
                      <a:r>
                        <a:rPr lang="en-US" sz="1800" b="1" dirty="0" smtClean="0">
                          <a:latin typeface="Times New Roman"/>
                          <a:ea typeface="Times New Roman"/>
                          <a:cs typeface="Times New Roman"/>
                        </a:rPr>
                        <a:t>/</a:t>
                      </a:r>
                      <a:endParaRPr lang="en-IN" sz="1800" b="1" dirty="0">
                        <a:latin typeface="Times New Roman"/>
                        <a:ea typeface="Times New Roman"/>
                        <a:cs typeface="Times New Roman"/>
                      </a:endParaRPr>
                    </a:p>
                  </a:txBody>
                  <a:tcPr marL="68580" marR="68580" marT="0" marB="0"/>
                </a:tc>
                <a:extLst>
                  <a:ext uri="{0D108BD9-81ED-4DB2-BD59-A6C34878D82A}">
                    <a16:rowId xmlns:a16="http://schemas.microsoft.com/office/drawing/2014/main" val="10000"/>
                  </a:ext>
                </a:extLst>
              </a:tr>
              <a:tr h="760852">
                <a:tc>
                  <a:txBody>
                    <a:bodyPr/>
                    <a:lstStyle/>
                    <a:p>
                      <a:pPr algn="ctr" fontAlgn="base">
                        <a:spcBef>
                          <a:spcPts val="625"/>
                        </a:spcBef>
                        <a:spcAft>
                          <a:spcPts val="0"/>
                        </a:spcAft>
                      </a:pPr>
                      <a:r>
                        <a:rPr lang="en-US" sz="1800" b="1" kern="1200" dirty="0">
                          <a:solidFill>
                            <a:srgbClr val="000000"/>
                          </a:solidFill>
                          <a:latin typeface="Calibri"/>
                          <a:ea typeface="Times New Roman"/>
                          <a:cs typeface="Times New Roman"/>
                        </a:rPr>
                        <a:t>1</a:t>
                      </a:r>
                      <a:endParaRPr lang="en-IN" sz="1800" b="1" dirty="0">
                        <a:latin typeface="Calibri"/>
                        <a:ea typeface="Times New Roman"/>
                        <a:cs typeface="Times New Roman"/>
                      </a:endParaRPr>
                    </a:p>
                  </a:txBody>
                  <a:tcPr marL="68580" marR="68580" marT="0" marB="0">
                    <a:solidFill>
                      <a:schemeClr val="bg1"/>
                    </a:solidFill>
                  </a:tcPr>
                </a:tc>
                <a:tc>
                  <a:txBody>
                    <a:bodyPr/>
                    <a:lstStyle/>
                    <a:p>
                      <a:pPr fontAlgn="base">
                        <a:spcBef>
                          <a:spcPts val="625"/>
                        </a:spcBef>
                        <a:spcAft>
                          <a:spcPts val="0"/>
                        </a:spcAft>
                      </a:pPr>
                      <a:r>
                        <a:rPr lang="en-US" sz="1800" b="0" kern="1200" dirty="0">
                          <a:solidFill>
                            <a:srgbClr val="000000"/>
                          </a:solidFill>
                          <a:latin typeface="Calibri"/>
                          <a:ea typeface="Times New Roman"/>
                          <a:cs typeface="Times New Roman"/>
                        </a:rPr>
                        <a:t>Davis M. L. and Cornwell D. A., “Introduction to Environmental Engineering”,  McGraw Hill, New York 4/e  </a:t>
                      </a:r>
                      <a:endParaRPr lang="en-IN" sz="1800" b="0" dirty="0">
                        <a:latin typeface="Calibri"/>
                        <a:ea typeface="Times New Roman"/>
                        <a:cs typeface="Times New Roman"/>
                      </a:endParaRPr>
                    </a:p>
                  </a:txBody>
                  <a:tcPr marL="68580" marR="68580" marT="0" marB="0">
                    <a:solidFill>
                      <a:schemeClr val="bg1"/>
                    </a:solidFill>
                  </a:tcPr>
                </a:tc>
                <a:tc>
                  <a:txBody>
                    <a:bodyPr/>
                    <a:lstStyle/>
                    <a:p>
                      <a:pPr algn="ctr" fontAlgn="base">
                        <a:spcBef>
                          <a:spcPts val="625"/>
                        </a:spcBef>
                        <a:spcAft>
                          <a:spcPts val="0"/>
                        </a:spcAft>
                      </a:pPr>
                      <a:r>
                        <a:rPr lang="en-US" sz="1800" b="0" dirty="0" smtClean="0">
                          <a:latin typeface="Calibri"/>
                          <a:ea typeface="Times New Roman"/>
                          <a:cs typeface="Times New Roman"/>
                        </a:rPr>
                        <a:t>2008</a:t>
                      </a:r>
                      <a:endParaRPr lang="en-IN" sz="1800" b="0" dirty="0">
                        <a:latin typeface="Calibri"/>
                        <a:ea typeface="Times New Roman"/>
                        <a:cs typeface="Times New Roman"/>
                      </a:endParaRPr>
                    </a:p>
                  </a:txBody>
                  <a:tcPr marL="68580" marR="68580" marT="0" marB="0">
                    <a:solidFill>
                      <a:schemeClr val="bg1"/>
                    </a:solidFill>
                  </a:tcPr>
                </a:tc>
                <a:extLst>
                  <a:ext uri="{0D108BD9-81ED-4DB2-BD59-A6C34878D82A}">
                    <a16:rowId xmlns:a16="http://schemas.microsoft.com/office/drawing/2014/main" val="10001"/>
                  </a:ext>
                </a:extLst>
              </a:tr>
              <a:tr h="760852">
                <a:tc>
                  <a:txBody>
                    <a:bodyPr/>
                    <a:lstStyle/>
                    <a:p>
                      <a:pPr algn="ctr" fontAlgn="base">
                        <a:spcBef>
                          <a:spcPts val="625"/>
                        </a:spcBef>
                        <a:spcAft>
                          <a:spcPts val="0"/>
                        </a:spcAft>
                      </a:pPr>
                      <a:r>
                        <a:rPr lang="en-US" sz="1800" b="1" kern="1200" dirty="0">
                          <a:solidFill>
                            <a:srgbClr val="000000"/>
                          </a:solidFill>
                          <a:latin typeface="Calibri"/>
                          <a:ea typeface="Times New Roman"/>
                          <a:cs typeface="Times New Roman"/>
                        </a:rPr>
                        <a:t>2</a:t>
                      </a:r>
                      <a:endParaRPr lang="en-IN" sz="1800" b="1" dirty="0">
                        <a:latin typeface="Calibri"/>
                        <a:ea typeface="Times New Roman"/>
                        <a:cs typeface="Times New Roman"/>
                      </a:endParaRPr>
                    </a:p>
                  </a:txBody>
                  <a:tcPr marL="68580" marR="68580" marT="0" marB="0">
                    <a:solidFill>
                      <a:schemeClr val="bg1"/>
                    </a:solidFill>
                  </a:tcPr>
                </a:tc>
                <a:tc>
                  <a:txBody>
                    <a:bodyPr/>
                    <a:lstStyle/>
                    <a:p>
                      <a:pPr fontAlgn="base">
                        <a:spcBef>
                          <a:spcPts val="625"/>
                        </a:spcBef>
                        <a:spcAft>
                          <a:spcPts val="0"/>
                        </a:spcAft>
                      </a:pPr>
                      <a:r>
                        <a:rPr lang="en-US" b="0" dirty="0"/>
                        <a:t>Masters G. M., </a:t>
                      </a:r>
                      <a:r>
                        <a:rPr lang="en-US" sz="1800" b="0" kern="1200" dirty="0">
                          <a:solidFill>
                            <a:srgbClr val="000000"/>
                          </a:solidFill>
                          <a:latin typeface="Calibri"/>
                          <a:ea typeface="Times New Roman"/>
                          <a:cs typeface="Times New Roman"/>
                        </a:rPr>
                        <a:t>“Introduction to Environmental Engineering and Science”, Prentice Hall of India, New Delhi. 2/e </a:t>
                      </a:r>
                      <a:endParaRPr lang="en-IN" sz="1800" b="0" dirty="0">
                        <a:latin typeface="Calibri"/>
                        <a:ea typeface="Times New Roman"/>
                        <a:cs typeface="Times New Roman"/>
                      </a:endParaRPr>
                    </a:p>
                  </a:txBody>
                  <a:tcPr marL="68580" marR="68580" marT="0" marB="0">
                    <a:solidFill>
                      <a:schemeClr val="bg1"/>
                    </a:solidFill>
                  </a:tcPr>
                </a:tc>
                <a:tc>
                  <a:txBody>
                    <a:bodyPr/>
                    <a:lstStyle/>
                    <a:p>
                      <a:pPr algn="ctr" fontAlgn="base">
                        <a:spcBef>
                          <a:spcPts val="625"/>
                        </a:spcBef>
                        <a:spcAft>
                          <a:spcPts val="0"/>
                        </a:spcAft>
                      </a:pPr>
                      <a:r>
                        <a:rPr lang="en-US" sz="1800" b="0" dirty="0" smtClean="0">
                          <a:latin typeface="Calibri"/>
                          <a:ea typeface="Times New Roman"/>
                          <a:cs typeface="Times New Roman"/>
                        </a:rPr>
                        <a:t>2007</a:t>
                      </a:r>
                      <a:endParaRPr lang="en-IN" sz="1800" b="0" dirty="0">
                        <a:latin typeface="Calibri"/>
                        <a:ea typeface="Times New Roman"/>
                        <a:cs typeface="Times New Roman"/>
                      </a:endParaRPr>
                    </a:p>
                  </a:txBody>
                  <a:tcPr marL="68580" marR="68580" marT="0" marB="0">
                    <a:solidFill>
                      <a:schemeClr val="bg1"/>
                    </a:solidFill>
                  </a:tcPr>
                </a:tc>
                <a:extLst>
                  <a:ext uri="{0D108BD9-81ED-4DB2-BD59-A6C34878D82A}">
                    <a16:rowId xmlns:a16="http://schemas.microsoft.com/office/drawing/2014/main" val="10002"/>
                  </a:ext>
                </a:extLst>
              </a:tr>
              <a:tr h="760852">
                <a:tc>
                  <a:txBody>
                    <a:bodyPr/>
                    <a:lstStyle/>
                    <a:p>
                      <a:pPr algn="ctr" fontAlgn="base">
                        <a:spcBef>
                          <a:spcPts val="625"/>
                        </a:spcBef>
                        <a:spcAft>
                          <a:spcPts val="0"/>
                        </a:spcAft>
                      </a:pPr>
                      <a:r>
                        <a:rPr lang="en-US" sz="1800" b="1" kern="1200" dirty="0">
                          <a:solidFill>
                            <a:srgbClr val="000000"/>
                          </a:solidFill>
                          <a:latin typeface="Calibri"/>
                          <a:ea typeface="Times New Roman"/>
                          <a:cs typeface="Times New Roman"/>
                        </a:rPr>
                        <a:t>3</a:t>
                      </a:r>
                      <a:endParaRPr lang="en-IN" sz="1800" b="1" dirty="0">
                        <a:latin typeface="Calibri"/>
                        <a:ea typeface="Times New Roman"/>
                        <a:cs typeface="Times New Roman"/>
                      </a:endParaRPr>
                    </a:p>
                  </a:txBody>
                  <a:tcPr marL="68580" marR="68580" marT="0" marB="0">
                    <a:solidFill>
                      <a:schemeClr val="bg1"/>
                    </a:solidFill>
                  </a:tcPr>
                </a:tc>
                <a:tc>
                  <a:txBody>
                    <a:bodyPr/>
                    <a:lstStyle/>
                    <a:p>
                      <a:pPr fontAlgn="base">
                        <a:spcBef>
                          <a:spcPts val="625"/>
                        </a:spcBef>
                        <a:spcAft>
                          <a:spcPts val="0"/>
                        </a:spcAft>
                      </a:pPr>
                      <a:r>
                        <a:rPr lang="en-US" sz="1800" b="0" kern="1200">
                          <a:solidFill>
                            <a:srgbClr val="000000"/>
                          </a:solidFill>
                          <a:latin typeface="Calibri"/>
                          <a:ea typeface="Times New Roman"/>
                          <a:cs typeface="Times New Roman"/>
                        </a:rPr>
                        <a:t>Peavy H. S., Rowe D.R. and Tchobanoglous G., “Environmental Engineering”, McGraw Hill, New York </a:t>
                      </a:r>
                      <a:endParaRPr lang="en-IN" sz="1800" b="0">
                        <a:latin typeface="Calibri"/>
                        <a:ea typeface="Times New Roman"/>
                        <a:cs typeface="Times New Roman"/>
                      </a:endParaRPr>
                    </a:p>
                  </a:txBody>
                  <a:tcPr marL="68580" marR="68580" marT="0" marB="0">
                    <a:solidFill>
                      <a:schemeClr val="bg1"/>
                    </a:solidFill>
                  </a:tcPr>
                </a:tc>
                <a:tc>
                  <a:txBody>
                    <a:bodyPr/>
                    <a:lstStyle/>
                    <a:p>
                      <a:pPr algn="ctr" fontAlgn="base">
                        <a:spcBef>
                          <a:spcPts val="625"/>
                        </a:spcBef>
                        <a:spcAft>
                          <a:spcPts val="0"/>
                        </a:spcAft>
                      </a:pPr>
                      <a:r>
                        <a:rPr lang="en-US" sz="1800" b="0" kern="1200" dirty="0">
                          <a:solidFill>
                            <a:srgbClr val="000000"/>
                          </a:solidFill>
                          <a:latin typeface="Calibri"/>
                          <a:ea typeface="Times New Roman"/>
                          <a:cs typeface="Times New Roman"/>
                        </a:rPr>
                        <a:t>1986</a:t>
                      </a:r>
                      <a:endParaRPr lang="en-IN" sz="1800" b="0" dirty="0">
                        <a:latin typeface="Calibri"/>
                        <a:ea typeface="Times New Roman"/>
                        <a:cs typeface="Times New Roman"/>
                      </a:endParaRPr>
                    </a:p>
                  </a:txBody>
                  <a:tcPr marL="68580" marR="68580" marT="0" marB="0">
                    <a:solidFill>
                      <a:schemeClr val="bg1"/>
                    </a:solidFill>
                  </a:tcPr>
                </a:tc>
                <a:extLst>
                  <a:ext uri="{0D108BD9-81ED-4DB2-BD59-A6C34878D82A}">
                    <a16:rowId xmlns:a16="http://schemas.microsoft.com/office/drawing/2014/main" val="10003"/>
                  </a:ext>
                </a:extLst>
              </a:tr>
              <a:tr h="760852">
                <a:tc>
                  <a:txBody>
                    <a:bodyPr/>
                    <a:lstStyle/>
                    <a:p>
                      <a:pPr algn="ctr" fontAlgn="base">
                        <a:spcBef>
                          <a:spcPts val="625"/>
                        </a:spcBef>
                        <a:spcAft>
                          <a:spcPts val="0"/>
                        </a:spcAft>
                      </a:pPr>
                      <a:r>
                        <a:rPr lang="en-US" sz="1800" b="1" dirty="0" smtClean="0">
                          <a:latin typeface="Calibri"/>
                          <a:ea typeface="Times New Roman"/>
                          <a:cs typeface="Times New Roman"/>
                        </a:rPr>
                        <a:t>4.</a:t>
                      </a:r>
                      <a:endParaRPr lang="en-IN" sz="1800" b="1" dirty="0">
                        <a:latin typeface="Calibri"/>
                        <a:ea typeface="Times New Roman"/>
                        <a:cs typeface="Times New Roman"/>
                      </a:endParaRPr>
                    </a:p>
                  </a:txBody>
                  <a:tcPr marL="68580" marR="68580" marT="0" marB="0">
                    <a:solidFill>
                      <a:schemeClr val="bg1"/>
                    </a:solidFill>
                  </a:tcPr>
                </a:tc>
                <a:tc>
                  <a:txBody>
                    <a:bodyPr/>
                    <a:lstStyle/>
                    <a:p>
                      <a:pPr fontAlgn="base">
                        <a:spcBef>
                          <a:spcPts val="625"/>
                        </a:spcBef>
                        <a:spcAft>
                          <a:spcPts val="0"/>
                        </a:spcAft>
                      </a:pPr>
                      <a:r>
                        <a:rPr lang="en-US" sz="1800" b="0" dirty="0" smtClean="0">
                          <a:latin typeface="Calibri"/>
                          <a:ea typeface="Times New Roman"/>
                          <a:cs typeface="Times New Roman"/>
                        </a:rPr>
                        <a:t>Mines R.O. and Lackey L.W. “Introduction to Environmental Engineering”, Prentice Hall, New York</a:t>
                      </a:r>
                      <a:endParaRPr lang="en-IN" sz="1800" b="0" dirty="0">
                        <a:latin typeface="Calibri"/>
                        <a:ea typeface="Times New Roman"/>
                        <a:cs typeface="Times New Roman"/>
                      </a:endParaRPr>
                    </a:p>
                  </a:txBody>
                  <a:tcPr marL="68580" marR="68580" marT="0" marB="0">
                    <a:solidFill>
                      <a:schemeClr val="bg1"/>
                    </a:solidFill>
                  </a:tcPr>
                </a:tc>
                <a:tc>
                  <a:txBody>
                    <a:bodyPr/>
                    <a:lstStyle/>
                    <a:p>
                      <a:pPr algn="ctr" fontAlgn="base">
                        <a:spcBef>
                          <a:spcPts val="625"/>
                        </a:spcBef>
                        <a:spcAft>
                          <a:spcPts val="0"/>
                        </a:spcAft>
                      </a:pPr>
                      <a:r>
                        <a:rPr lang="en-US" sz="1800" b="0" dirty="0" smtClean="0">
                          <a:latin typeface="Calibri"/>
                          <a:ea typeface="Times New Roman"/>
                          <a:cs typeface="Times New Roman"/>
                        </a:rPr>
                        <a:t>2009</a:t>
                      </a:r>
                      <a:endParaRPr lang="en-IN" sz="1800" b="0" dirty="0">
                        <a:latin typeface="Calibri"/>
                        <a:ea typeface="Times New Roman"/>
                        <a:cs typeface="Times New Roman"/>
                      </a:endParaRPr>
                    </a:p>
                  </a:txBody>
                  <a:tcPr marL="68580" marR="68580" marT="0" marB="0">
                    <a:solidFill>
                      <a:schemeClr val="bg1"/>
                    </a:solidFill>
                  </a:tcPr>
                </a:tc>
                <a:extLst>
                  <a:ext uri="{0D108BD9-81ED-4DB2-BD59-A6C34878D82A}">
                    <a16:rowId xmlns:a16="http://schemas.microsoft.com/office/drawing/2014/main" val="10004"/>
                  </a:ext>
                </a:extLst>
              </a:tr>
              <a:tr h="514280">
                <a:tc>
                  <a:txBody>
                    <a:bodyPr/>
                    <a:lstStyle/>
                    <a:p>
                      <a:pPr algn="ctr" fontAlgn="base">
                        <a:spcBef>
                          <a:spcPts val="625"/>
                        </a:spcBef>
                        <a:spcAft>
                          <a:spcPts val="0"/>
                        </a:spcAft>
                      </a:pPr>
                      <a:r>
                        <a:rPr lang="en-US" sz="1800" b="1" dirty="0" smtClean="0">
                          <a:latin typeface="Calibri"/>
                          <a:ea typeface="Times New Roman"/>
                          <a:cs typeface="Times New Roman"/>
                        </a:rPr>
                        <a:t>5.</a:t>
                      </a:r>
                      <a:endParaRPr lang="en-IN" sz="1800" b="1" dirty="0">
                        <a:latin typeface="Calibri"/>
                        <a:ea typeface="Times New Roman"/>
                        <a:cs typeface="Times New Roman"/>
                      </a:endParaRPr>
                    </a:p>
                  </a:txBody>
                  <a:tcPr marL="68580" marR="68580" marT="0" marB="0">
                    <a:solidFill>
                      <a:schemeClr val="bg1"/>
                    </a:solidFill>
                  </a:tcPr>
                </a:tc>
                <a:tc>
                  <a:txBody>
                    <a:bodyPr/>
                    <a:lstStyle/>
                    <a:p>
                      <a:pPr fontAlgn="base">
                        <a:spcBef>
                          <a:spcPts val="625"/>
                        </a:spcBef>
                        <a:spcAft>
                          <a:spcPts val="0"/>
                        </a:spcAft>
                      </a:pPr>
                      <a:r>
                        <a:rPr lang="en-US" sz="1800" b="0" dirty="0" err="1" smtClean="0">
                          <a:latin typeface="Calibri"/>
                          <a:ea typeface="Times New Roman"/>
                          <a:cs typeface="Times New Roman"/>
                        </a:rPr>
                        <a:t>Mihelcic</a:t>
                      </a:r>
                      <a:r>
                        <a:rPr lang="en-US" sz="1800" b="0" dirty="0" smtClean="0">
                          <a:latin typeface="Calibri"/>
                          <a:ea typeface="Times New Roman"/>
                          <a:cs typeface="Times New Roman"/>
                        </a:rPr>
                        <a:t>  J. R.</a:t>
                      </a:r>
                      <a:r>
                        <a:rPr lang="en-US" sz="1800" b="0" baseline="0" dirty="0" smtClean="0">
                          <a:latin typeface="Calibri"/>
                          <a:ea typeface="Times New Roman"/>
                          <a:cs typeface="Times New Roman"/>
                        </a:rPr>
                        <a:t> and Zimmerman J.B. “ Environmental Engineering; Fundamentals, Sustainability, Design” John Wiley and Sons, Inc</a:t>
                      </a:r>
                      <a:endParaRPr lang="en-IN" sz="1800" b="0" dirty="0">
                        <a:latin typeface="Calibri"/>
                        <a:ea typeface="Times New Roman"/>
                        <a:cs typeface="Times New Roman"/>
                      </a:endParaRPr>
                    </a:p>
                  </a:txBody>
                  <a:tcPr marL="68580" marR="68580" marT="0" marB="0">
                    <a:solidFill>
                      <a:schemeClr val="bg1"/>
                    </a:solidFill>
                  </a:tcPr>
                </a:tc>
                <a:tc>
                  <a:txBody>
                    <a:bodyPr/>
                    <a:lstStyle/>
                    <a:p>
                      <a:pPr algn="ctr" fontAlgn="base">
                        <a:spcBef>
                          <a:spcPts val="625"/>
                        </a:spcBef>
                        <a:spcAft>
                          <a:spcPts val="0"/>
                        </a:spcAft>
                      </a:pPr>
                      <a:r>
                        <a:rPr lang="en-US" sz="1800" b="0" dirty="0" smtClean="0">
                          <a:latin typeface="Calibri"/>
                          <a:ea typeface="Times New Roman"/>
                          <a:cs typeface="Times New Roman"/>
                        </a:rPr>
                        <a:t>2010</a:t>
                      </a:r>
                      <a:endParaRPr lang="en-IN" sz="1800" b="0" dirty="0">
                        <a:latin typeface="Calibri"/>
                        <a:ea typeface="Times New Roman"/>
                        <a:cs typeface="Times New Roman"/>
                      </a:endParaRPr>
                    </a:p>
                  </a:txBody>
                  <a:tcPr marL="68580" marR="68580" marT="0" marB="0">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result for climate change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810090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6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37362"/>
          <a:stretch/>
        </p:blipFill>
        <p:spPr>
          <a:xfrm>
            <a:off x="323528" y="1573537"/>
            <a:ext cx="7632848" cy="1216986"/>
          </a:xfrm>
          <a:prstGeom prst="rect">
            <a:avLst/>
          </a:prstGeom>
        </p:spPr>
      </p:pic>
      <p:sp>
        <p:nvSpPr>
          <p:cNvPr id="4" name="Rectangle 3"/>
          <p:cNvSpPr/>
          <p:nvPr/>
        </p:nvSpPr>
        <p:spPr>
          <a:xfrm>
            <a:off x="179512" y="330875"/>
            <a:ext cx="8640960" cy="1077218"/>
          </a:xfrm>
          <a:prstGeom prst="rect">
            <a:avLst/>
          </a:prstGeom>
          <a:solidFill>
            <a:srgbClr val="FFFF00"/>
          </a:solidFill>
          <a:ln>
            <a:solidFill>
              <a:schemeClr val="tx1"/>
            </a:solidFill>
          </a:ln>
        </p:spPr>
        <p:txBody>
          <a:bodyPr wrap="square">
            <a:spAutoFit/>
          </a:bodyPr>
          <a:lstStyle/>
          <a:p>
            <a:r>
              <a:rPr lang="en-IN" sz="3200" b="1" dirty="0" smtClean="0">
                <a:solidFill>
                  <a:srgbClr val="444444"/>
                </a:solidFill>
                <a:latin typeface="Roboto Slab"/>
              </a:rPr>
              <a:t>A recent example of environmental </a:t>
            </a:r>
          </a:p>
          <a:p>
            <a:r>
              <a:rPr lang="en-IN" sz="3200" b="1" dirty="0" smtClean="0">
                <a:solidFill>
                  <a:srgbClr val="444444"/>
                </a:solidFill>
                <a:latin typeface="Roboto Slab"/>
              </a:rPr>
              <a:t>pro-activeness</a:t>
            </a:r>
            <a:endParaRPr lang="en-IN" sz="3200" b="1" dirty="0"/>
          </a:p>
        </p:txBody>
      </p:sp>
      <p:pic>
        <p:nvPicPr>
          <p:cNvPr id="17410" name="Picture 2" descr="Locals protest cutting of 14,000 trees in Delhi, AAP and Centre pass the buck"/>
          <p:cNvPicPr>
            <a:picLocks noChangeAspect="1" noChangeArrowheads="1"/>
          </p:cNvPicPr>
          <p:nvPr/>
        </p:nvPicPr>
        <p:blipFill rotWithShape="1">
          <a:blip r:embed="rId3">
            <a:extLst>
              <a:ext uri="{28A0092B-C50C-407E-A947-70E740481C1C}">
                <a14:useLocalDpi xmlns:a14="http://schemas.microsoft.com/office/drawing/2010/main" val="0"/>
              </a:ext>
            </a:extLst>
          </a:blip>
          <a:srcRect b="20442"/>
          <a:stretch/>
        </p:blipFill>
        <p:spPr bwMode="auto">
          <a:xfrm>
            <a:off x="323528" y="3076795"/>
            <a:ext cx="8520348" cy="38085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7279" y="5301208"/>
            <a:ext cx="7837170" cy="1384995"/>
          </a:xfrm>
          <a:prstGeom prst="rect">
            <a:avLst/>
          </a:prstGeom>
          <a:solidFill>
            <a:srgbClr val="FFFFFF">
              <a:alpha val="80000"/>
            </a:srgbClr>
          </a:solidFill>
        </p:spPr>
        <p:txBody>
          <a:bodyPr wrap="square">
            <a:spAutoFit/>
          </a:bodyPr>
          <a:lstStyle/>
          <a:p>
            <a:r>
              <a:rPr lang="en-IN" sz="2800" dirty="0" smtClean="0">
                <a:solidFill>
                  <a:srgbClr val="FF0000"/>
                </a:solidFill>
                <a:latin typeface="Roboto Slab"/>
              </a:rPr>
              <a:t>Delhi’s own </a:t>
            </a:r>
            <a:r>
              <a:rPr lang="en-IN" sz="2800" b="1" dirty="0" err="1" smtClean="0">
                <a:solidFill>
                  <a:srgbClr val="FF0000"/>
                </a:solidFill>
                <a:latin typeface="Roboto Slab"/>
              </a:rPr>
              <a:t>Chipko</a:t>
            </a:r>
            <a:r>
              <a:rPr lang="en-IN" sz="2800" b="1" dirty="0" smtClean="0">
                <a:solidFill>
                  <a:srgbClr val="FF0000"/>
                </a:solidFill>
                <a:latin typeface="Roboto Slab"/>
              </a:rPr>
              <a:t> movement </a:t>
            </a:r>
            <a:r>
              <a:rPr lang="en-IN" sz="2800" dirty="0" smtClean="0">
                <a:solidFill>
                  <a:srgbClr val="FF0000"/>
                </a:solidFill>
                <a:latin typeface="Roboto Slab"/>
              </a:rPr>
              <a:t>led to High Court stay on felling of trees for building residences for officials and roads</a:t>
            </a:r>
            <a:endParaRPr lang="en-IN" sz="2800" dirty="0">
              <a:solidFill>
                <a:srgbClr val="FF0000"/>
              </a:solidFill>
            </a:endParaRPr>
          </a:p>
        </p:txBody>
      </p:sp>
      <p:sp>
        <p:nvSpPr>
          <p:cNvPr id="6" name="Rectangle 5"/>
          <p:cNvSpPr/>
          <p:nvPr/>
        </p:nvSpPr>
        <p:spPr>
          <a:xfrm>
            <a:off x="767278" y="3173712"/>
            <a:ext cx="7632848" cy="1384995"/>
          </a:xfrm>
          <a:prstGeom prst="rect">
            <a:avLst/>
          </a:prstGeom>
          <a:solidFill>
            <a:srgbClr val="FFFFFF">
              <a:alpha val="69804"/>
            </a:srgbClr>
          </a:solidFill>
        </p:spPr>
        <p:txBody>
          <a:bodyPr wrap="square">
            <a:spAutoFit/>
          </a:bodyPr>
          <a:lstStyle/>
          <a:p>
            <a:r>
              <a:rPr lang="en-IN" sz="2800" b="1" dirty="0">
                <a:latin typeface="Roboto Slab"/>
              </a:rPr>
              <a:t>Delhi High Court has questioned if the city can afford trees being cut for the sake of roads and </a:t>
            </a:r>
            <a:r>
              <a:rPr lang="en-IN" sz="2800" b="1" dirty="0" smtClean="0">
                <a:latin typeface="Roboto Slab"/>
              </a:rPr>
              <a:t>buildings after citizen’s protest</a:t>
            </a:r>
            <a:endParaRPr lang="en-IN" sz="2800" b="1" dirty="0"/>
          </a:p>
        </p:txBody>
      </p:sp>
      <p:sp>
        <p:nvSpPr>
          <p:cNvPr id="7" name="Rectangle 6"/>
          <p:cNvSpPr/>
          <p:nvPr/>
        </p:nvSpPr>
        <p:spPr>
          <a:xfrm>
            <a:off x="4211960" y="899795"/>
            <a:ext cx="2610521" cy="430887"/>
          </a:xfrm>
          <a:prstGeom prst="rect">
            <a:avLst/>
          </a:prstGeom>
          <a:solidFill>
            <a:schemeClr val="bg1"/>
          </a:solidFill>
        </p:spPr>
        <p:txBody>
          <a:bodyPr wrap="square">
            <a:spAutoFit/>
          </a:bodyPr>
          <a:lstStyle/>
          <a:p>
            <a:r>
              <a:rPr lang="en-IN" sz="2200" b="1" dirty="0" smtClean="0">
                <a:latin typeface="Roboto Slab"/>
              </a:rPr>
              <a:t>June 25</a:t>
            </a:r>
            <a:r>
              <a:rPr lang="en-IN" sz="2200" b="1" baseline="30000" dirty="0" smtClean="0">
                <a:latin typeface="Roboto Slab"/>
              </a:rPr>
              <a:t>th</a:t>
            </a:r>
            <a:r>
              <a:rPr lang="en-IN" sz="2200" b="1" dirty="0" smtClean="0">
                <a:latin typeface="Roboto Slab"/>
              </a:rPr>
              <a:t>, 2018</a:t>
            </a:r>
            <a:endParaRPr lang="en-IN" sz="2200" b="1" dirty="0"/>
          </a:p>
        </p:txBody>
      </p:sp>
    </p:spTree>
    <p:extLst>
      <p:ext uri="{BB962C8B-B14F-4D97-AF65-F5344CB8AC3E}">
        <p14:creationId xmlns:p14="http://schemas.microsoft.com/office/powerpoint/2010/main" val="157735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725470"/>
          </a:xfrm>
        </p:spPr>
        <p:txBody>
          <a:bodyPr>
            <a:noAutofit/>
          </a:bodyPr>
          <a:lstStyle/>
          <a:p>
            <a:r>
              <a:rPr lang="en-US" sz="3200" b="1" dirty="0" smtClean="0">
                <a:solidFill>
                  <a:srgbClr val="C00000"/>
                </a:solidFill>
              </a:rPr>
              <a:t>Existing &amp; Emerging Environmental Issues</a:t>
            </a:r>
            <a:br>
              <a:rPr lang="en-US" sz="3200" b="1" dirty="0" smtClean="0">
                <a:solidFill>
                  <a:srgbClr val="C00000"/>
                </a:solidFill>
              </a:rPr>
            </a:br>
            <a:r>
              <a:rPr lang="en-US" sz="2400" b="1" dirty="0" smtClean="0">
                <a:solidFill>
                  <a:srgbClr val="C00000"/>
                </a:solidFill>
              </a:rPr>
              <a:t>Source: United Nations Environment </a:t>
            </a:r>
            <a:r>
              <a:rPr lang="en-US" sz="2400" b="1" dirty="0" err="1" smtClean="0">
                <a:solidFill>
                  <a:srgbClr val="C00000"/>
                </a:solidFill>
              </a:rPr>
              <a:t>Programme</a:t>
            </a:r>
            <a:r>
              <a:rPr lang="en-US" sz="2400" b="1" dirty="0" smtClean="0">
                <a:solidFill>
                  <a:srgbClr val="C00000"/>
                </a:solidFill>
              </a:rPr>
              <a:t>, 2016</a:t>
            </a:r>
            <a:endParaRPr lang="en-US" sz="2400" b="1" dirty="0">
              <a:solidFill>
                <a:srgbClr val="C00000"/>
              </a:solidFill>
            </a:endParaRPr>
          </a:p>
        </p:txBody>
      </p:sp>
      <p:sp>
        <p:nvSpPr>
          <p:cNvPr id="5" name="Rectangle 4"/>
          <p:cNvSpPr/>
          <p:nvPr/>
        </p:nvSpPr>
        <p:spPr>
          <a:xfrm>
            <a:off x="251520" y="980728"/>
            <a:ext cx="8640960" cy="563231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IN" sz="2400" dirty="0">
                <a:solidFill>
                  <a:srgbClr val="222222"/>
                </a:solidFill>
                <a:latin typeface="adobe-garamond-pro"/>
              </a:rPr>
              <a:t>According to ‘UNEP Frontiers 2016 Report: Emerging Issues of Environmental Concern,’ </a:t>
            </a:r>
            <a:endParaRPr lang="en-IN" sz="2400" dirty="0" smtClean="0">
              <a:solidFill>
                <a:srgbClr val="222222"/>
              </a:solidFill>
              <a:latin typeface="adobe-garamond-pro"/>
            </a:endParaRPr>
          </a:p>
          <a:p>
            <a:pPr marL="285750" indent="-285750">
              <a:buFontTx/>
              <a:buChar char="-"/>
            </a:pPr>
            <a:r>
              <a:rPr lang="en-IN" sz="2400" dirty="0" smtClean="0">
                <a:solidFill>
                  <a:srgbClr val="222222"/>
                </a:solidFill>
                <a:latin typeface="adobe-garamond-pro"/>
              </a:rPr>
              <a:t>the </a:t>
            </a:r>
            <a:r>
              <a:rPr lang="en-IN" sz="2400" dirty="0">
                <a:solidFill>
                  <a:srgbClr val="222222"/>
                </a:solidFill>
                <a:latin typeface="adobe-garamond-pro"/>
              </a:rPr>
              <a:t>rise in </a:t>
            </a:r>
            <a:r>
              <a:rPr lang="en-IN" sz="2400" b="1" u="sng" dirty="0">
                <a:solidFill>
                  <a:srgbClr val="222222"/>
                </a:solidFill>
                <a:latin typeface="adobe-garamond-pro"/>
              </a:rPr>
              <a:t>zoonotic diseases </a:t>
            </a:r>
            <a:r>
              <a:rPr lang="en-IN" sz="2400" dirty="0">
                <a:solidFill>
                  <a:srgbClr val="222222"/>
                </a:solidFill>
                <a:latin typeface="adobe-garamond-pro"/>
              </a:rPr>
              <a:t>(diseases that can </a:t>
            </a:r>
            <a:r>
              <a:rPr lang="en-IN" sz="2400" dirty="0" smtClean="0">
                <a:solidFill>
                  <a:srgbClr val="222222"/>
                </a:solidFill>
                <a:latin typeface="adobe-garamond-pro"/>
              </a:rPr>
              <a:t>spread </a:t>
            </a:r>
            <a:r>
              <a:rPr lang="en-IN" sz="2400" dirty="0">
                <a:solidFill>
                  <a:srgbClr val="222222"/>
                </a:solidFill>
                <a:latin typeface="adobe-garamond-pro"/>
              </a:rPr>
              <a:t>between animals and humans, and which include Ebola, bird flu and the </a:t>
            </a:r>
            <a:r>
              <a:rPr lang="en-IN" sz="2400" dirty="0" err="1">
                <a:solidFill>
                  <a:srgbClr val="222222"/>
                </a:solidFill>
                <a:latin typeface="adobe-garamond-pro"/>
              </a:rPr>
              <a:t>Zika</a:t>
            </a:r>
            <a:r>
              <a:rPr lang="en-IN" sz="2400" dirty="0">
                <a:solidFill>
                  <a:srgbClr val="222222"/>
                </a:solidFill>
                <a:latin typeface="adobe-garamond-pro"/>
              </a:rPr>
              <a:t> virus</a:t>
            </a:r>
            <a:r>
              <a:rPr lang="en-IN" sz="2400" dirty="0" smtClean="0">
                <a:solidFill>
                  <a:srgbClr val="222222"/>
                </a:solidFill>
                <a:latin typeface="adobe-garamond-pro"/>
              </a:rPr>
              <a:t>);</a:t>
            </a:r>
          </a:p>
          <a:p>
            <a:pPr marL="285750" indent="-285750">
              <a:buFontTx/>
              <a:buChar char="-"/>
            </a:pPr>
            <a:r>
              <a:rPr lang="en-IN" sz="2400" dirty="0" smtClean="0">
                <a:solidFill>
                  <a:srgbClr val="FF0000"/>
                </a:solidFill>
                <a:latin typeface="adobe-garamond-pro"/>
              </a:rPr>
              <a:t>increasing </a:t>
            </a:r>
            <a:r>
              <a:rPr lang="en-IN" sz="2400" b="1" u="sng" dirty="0">
                <a:solidFill>
                  <a:srgbClr val="FF0000"/>
                </a:solidFill>
                <a:latin typeface="adobe-garamond-pro"/>
              </a:rPr>
              <a:t>crop toxicity </a:t>
            </a:r>
            <a:r>
              <a:rPr lang="en-IN" sz="2400" dirty="0">
                <a:solidFill>
                  <a:srgbClr val="FF0000"/>
                </a:solidFill>
                <a:latin typeface="adobe-garamond-pro"/>
              </a:rPr>
              <a:t>due to climate change</a:t>
            </a:r>
            <a:r>
              <a:rPr lang="en-IN" sz="2400" dirty="0" smtClean="0">
                <a:solidFill>
                  <a:srgbClr val="FF0000"/>
                </a:solidFill>
                <a:latin typeface="adobe-garamond-pro"/>
              </a:rPr>
              <a:t>;</a:t>
            </a:r>
          </a:p>
          <a:p>
            <a:pPr marL="285750" indent="-285750">
              <a:buFontTx/>
              <a:buChar char="-"/>
            </a:pPr>
            <a:r>
              <a:rPr lang="en-IN" sz="2400" b="1" u="sng" dirty="0" err="1" smtClean="0">
                <a:solidFill>
                  <a:srgbClr val="FF0000"/>
                </a:solidFill>
                <a:latin typeface="adobe-garamond-pro"/>
              </a:rPr>
              <a:t>microplastic</a:t>
            </a:r>
            <a:r>
              <a:rPr lang="en-IN" sz="2400" b="1" u="sng" dirty="0" smtClean="0">
                <a:solidFill>
                  <a:srgbClr val="FF0000"/>
                </a:solidFill>
                <a:latin typeface="adobe-garamond-pro"/>
              </a:rPr>
              <a:t> </a:t>
            </a:r>
            <a:r>
              <a:rPr lang="en-IN" sz="2400" b="1" u="sng" dirty="0">
                <a:solidFill>
                  <a:srgbClr val="FF0000"/>
                </a:solidFill>
                <a:latin typeface="adobe-garamond-pro"/>
              </a:rPr>
              <a:t>waste </a:t>
            </a:r>
            <a:r>
              <a:rPr lang="en-IN" sz="2400" dirty="0">
                <a:solidFill>
                  <a:srgbClr val="FF0000"/>
                </a:solidFill>
                <a:latin typeface="adobe-garamond-pro"/>
              </a:rPr>
              <a:t>in oceans and its effects on human health</a:t>
            </a:r>
            <a:r>
              <a:rPr lang="en-IN" sz="2400" dirty="0" smtClean="0">
                <a:solidFill>
                  <a:srgbClr val="FF0000"/>
                </a:solidFill>
                <a:latin typeface="adobe-garamond-pro"/>
              </a:rPr>
              <a:t>;</a:t>
            </a:r>
          </a:p>
          <a:p>
            <a:pPr marL="285750" indent="-285750">
              <a:buFontTx/>
              <a:buChar char="-"/>
            </a:pPr>
            <a:r>
              <a:rPr lang="en-IN" sz="2400" dirty="0" smtClean="0">
                <a:solidFill>
                  <a:srgbClr val="222222"/>
                </a:solidFill>
                <a:latin typeface="adobe-garamond-pro"/>
              </a:rPr>
              <a:t>the </a:t>
            </a:r>
            <a:r>
              <a:rPr lang="en-IN" sz="2400" dirty="0">
                <a:solidFill>
                  <a:srgbClr val="222222"/>
                </a:solidFill>
                <a:latin typeface="adobe-garamond-pro"/>
              </a:rPr>
              <a:t>potential role of the world’s financial sector in </a:t>
            </a:r>
            <a:r>
              <a:rPr lang="en-IN" sz="2400" b="1" u="sng" dirty="0">
                <a:solidFill>
                  <a:schemeClr val="tx1"/>
                </a:solidFill>
                <a:latin typeface="adobe-garamond-pro"/>
              </a:rPr>
              <a:t>advancing sustainable development and a </a:t>
            </a:r>
            <a:r>
              <a:rPr lang="en-IN" sz="2400" b="1" u="sng" dirty="0">
                <a:solidFill>
                  <a:srgbClr val="FF0000"/>
                </a:solidFill>
                <a:latin typeface="adobe-garamond-pro"/>
              </a:rPr>
              <a:t>low-carbon, resource efficient future</a:t>
            </a:r>
            <a:r>
              <a:rPr lang="en-IN" sz="2400" dirty="0" smtClean="0">
                <a:solidFill>
                  <a:srgbClr val="FF0000"/>
                </a:solidFill>
                <a:latin typeface="adobe-garamond-pro"/>
              </a:rPr>
              <a:t>;</a:t>
            </a:r>
          </a:p>
          <a:p>
            <a:pPr marL="285750" indent="-285750">
              <a:buFontTx/>
              <a:buChar char="-"/>
            </a:pPr>
            <a:r>
              <a:rPr lang="en-IN" sz="2400" b="1" u="sng" dirty="0" smtClean="0">
                <a:solidFill>
                  <a:srgbClr val="222222"/>
                </a:solidFill>
                <a:latin typeface="adobe-garamond-pro"/>
              </a:rPr>
              <a:t>illegal </a:t>
            </a:r>
            <a:r>
              <a:rPr lang="en-IN" sz="2400" b="1" u="sng" dirty="0">
                <a:solidFill>
                  <a:srgbClr val="222222"/>
                </a:solidFill>
                <a:latin typeface="adobe-garamond-pro"/>
              </a:rPr>
              <a:t>trade in live animals</a:t>
            </a:r>
            <a:r>
              <a:rPr lang="en-IN" sz="2400" dirty="0">
                <a:solidFill>
                  <a:srgbClr val="222222"/>
                </a:solidFill>
                <a:latin typeface="adobe-garamond-pro"/>
              </a:rPr>
              <a:t>, including disease transmission</a:t>
            </a:r>
            <a:r>
              <a:rPr lang="en-IN" sz="2400" dirty="0" smtClean="0">
                <a:solidFill>
                  <a:srgbClr val="222222"/>
                </a:solidFill>
                <a:latin typeface="adobe-garamond-pro"/>
              </a:rPr>
              <a:t>;</a:t>
            </a:r>
          </a:p>
          <a:p>
            <a:pPr marL="285750" indent="-285750">
              <a:buFontTx/>
              <a:buChar char="-"/>
            </a:pPr>
            <a:r>
              <a:rPr lang="en-IN" sz="2400" dirty="0" smtClean="0">
                <a:solidFill>
                  <a:srgbClr val="FF0000"/>
                </a:solidFill>
                <a:latin typeface="adobe-garamond-pro"/>
              </a:rPr>
              <a:t>and </a:t>
            </a:r>
            <a:r>
              <a:rPr lang="en-IN" sz="2400" dirty="0">
                <a:solidFill>
                  <a:srgbClr val="FF0000"/>
                </a:solidFill>
                <a:latin typeface="adobe-garamond-pro"/>
              </a:rPr>
              <a:t>loss and damage, and </a:t>
            </a:r>
            <a:r>
              <a:rPr lang="en-IN" sz="2400" b="1" u="sng" dirty="0">
                <a:solidFill>
                  <a:srgbClr val="FF0000"/>
                </a:solidFill>
                <a:latin typeface="adobe-garamond-pro"/>
              </a:rPr>
              <a:t>negative impacts of climate change on ecosystems</a:t>
            </a:r>
            <a:r>
              <a:rPr lang="en-IN" sz="2400" dirty="0">
                <a:solidFill>
                  <a:srgbClr val="FF0000"/>
                </a:solidFill>
                <a:latin typeface="adobe-garamond-pro"/>
              </a:rPr>
              <a:t>.</a:t>
            </a:r>
            <a:endParaRPr lang="en-IN" sz="2400"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5729"/>
            <a:ext cx="7772400" cy="785817"/>
          </a:xfrm>
        </p:spPr>
        <p:txBody>
          <a:bodyPr>
            <a:normAutofit/>
          </a:bodyPr>
          <a:lstStyle/>
          <a:p>
            <a:r>
              <a:rPr lang="en-US" sz="2800" b="1" dirty="0" smtClean="0">
                <a:solidFill>
                  <a:srgbClr val="C00000"/>
                </a:solidFill>
              </a:rPr>
              <a:t>Environmental Systems (Natural and Engineered)</a:t>
            </a:r>
            <a:endParaRPr lang="en-IN" sz="2800" b="1" dirty="0">
              <a:solidFill>
                <a:srgbClr val="C00000"/>
              </a:solidFill>
            </a:endParaRPr>
          </a:p>
        </p:txBody>
      </p:sp>
      <p:sp>
        <p:nvSpPr>
          <p:cNvPr id="3" name="Subtitle 2"/>
          <p:cNvSpPr>
            <a:spLocks noGrp="1"/>
          </p:cNvSpPr>
          <p:nvPr>
            <p:ph type="subTitle" idx="1"/>
          </p:nvPr>
        </p:nvSpPr>
        <p:spPr>
          <a:xfrm>
            <a:off x="571472" y="1285860"/>
            <a:ext cx="8572528" cy="5072098"/>
          </a:xfrm>
        </p:spPr>
        <p:txBody>
          <a:bodyPr>
            <a:normAutofit fontScale="85000" lnSpcReduction="20000"/>
          </a:bodyPr>
          <a:lstStyle/>
          <a:p>
            <a:pPr algn="l">
              <a:buFont typeface="Wingdings" pitchFamily="2" charset="2"/>
              <a:buChar char="ü"/>
            </a:pPr>
            <a:r>
              <a:rPr lang="en-US" sz="2800" b="1" dirty="0" smtClean="0">
                <a:solidFill>
                  <a:schemeClr val="tx1"/>
                </a:solidFill>
              </a:rPr>
              <a:t>Natural Systems: Very difficult to model &amp; predict, rain forecast?</a:t>
            </a:r>
          </a:p>
          <a:p>
            <a:pPr lvl="1" algn="l"/>
            <a:r>
              <a:rPr lang="en-US" b="1" dirty="0" smtClean="0">
                <a:solidFill>
                  <a:schemeClr val="tx1"/>
                </a:solidFill>
              </a:rPr>
              <a:t>Pollutants in air, water?</a:t>
            </a:r>
          </a:p>
          <a:p>
            <a:pPr lvl="1" algn="l">
              <a:buFont typeface="Wingdings" pitchFamily="2" charset="2"/>
              <a:buChar char="ü"/>
            </a:pPr>
            <a:r>
              <a:rPr lang="en-US" sz="2400" dirty="0" smtClean="0">
                <a:solidFill>
                  <a:schemeClr val="tx1"/>
                </a:solidFill>
              </a:rPr>
              <a:t>Concern is with understanding and describing changes in constituent concentrations and other quality parameters;</a:t>
            </a:r>
          </a:p>
          <a:p>
            <a:pPr lvl="1" algn="l">
              <a:buFont typeface="Wingdings" pitchFamily="2" charset="2"/>
              <a:buChar char="ü"/>
            </a:pPr>
            <a:r>
              <a:rPr lang="en-US" sz="2400" dirty="0" smtClean="0">
                <a:solidFill>
                  <a:schemeClr val="tx1"/>
                </a:solidFill>
              </a:rPr>
              <a:t>Measure given conditions and describe</a:t>
            </a:r>
          </a:p>
          <a:p>
            <a:pPr lvl="1" algn="l"/>
            <a:r>
              <a:rPr lang="en-US" sz="2400" dirty="0" smtClean="0">
                <a:solidFill>
                  <a:schemeClr val="tx1"/>
                </a:solidFill>
              </a:rPr>
              <a:t>anticipated changes in constituent(s)</a:t>
            </a:r>
          </a:p>
          <a:p>
            <a:pPr lvl="1" algn="l"/>
            <a:r>
              <a:rPr lang="en-US" sz="2400" b="1" dirty="0" smtClean="0">
                <a:solidFill>
                  <a:srgbClr val="FF0000"/>
                </a:solidFill>
              </a:rPr>
              <a:t>(Output depends on prevailing conditions)</a:t>
            </a:r>
          </a:p>
          <a:p>
            <a:pPr lvl="1" algn="l"/>
            <a:endParaRPr lang="en-US" sz="2400" b="1" dirty="0">
              <a:solidFill>
                <a:srgbClr val="FF0000"/>
              </a:solidFill>
            </a:endParaRPr>
          </a:p>
          <a:p>
            <a:pPr algn="l">
              <a:buFont typeface="Wingdings" pitchFamily="2" charset="2"/>
              <a:buChar char="ü"/>
            </a:pPr>
            <a:r>
              <a:rPr lang="en-US" sz="2800" b="1" dirty="0" smtClean="0">
                <a:solidFill>
                  <a:schemeClr val="tx1"/>
                </a:solidFill>
              </a:rPr>
              <a:t>Engineered System: Easier to model &amp; predict, IC engine?</a:t>
            </a:r>
          </a:p>
          <a:p>
            <a:pPr lvl="1" algn="l">
              <a:buFont typeface="Wingdings" pitchFamily="2" charset="2"/>
              <a:buChar char="ü"/>
            </a:pPr>
            <a:r>
              <a:rPr lang="en-US" sz="2400" dirty="0" smtClean="0">
                <a:solidFill>
                  <a:schemeClr val="tx1"/>
                </a:solidFill>
              </a:rPr>
              <a:t>Concern is with the selection of conditions required to effectively accomplish specific changes in concentration </a:t>
            </a:r>
          </a:p>
          <a:p>
            <a:pPr lvl="1" algn="l"/>
            <a:r>
              <a:rPr lang="en-US" sz="2400" dirty="0" smtClean="0">
                <a:solidFill>
                  <a:schemeClr val="tx1"/>
                </a:solidFill>
              </a:rPr>
              <a:t>and quality parameters</a:t>
            </a:r>
          </a:p>
          <a:p>
            <a:pPr lvl="1" algn="l">
              <a:buFont typeface="Wingdings" pitchFamily="2" charset="2"/>
              <a:buChar char="ü"/>
            </a:pPr>
            <a:r>
              <a:rPr lang="en-US" sz="2400" dirty="0" smtClean="0">
                <a:solidFill>
                  <a:schemeClr val="tx1"/>
                </a:solidFill>
              </a:rPr>
              <a:t>Determine desired changes in constituent </a:t>
            </a:r>
          </a:p>
          <a:p>
            <a:pPr lvl="1" algn="l"/>
            <a:r>
              <a:rPr lang="en-US" sz="2400" dirty="0" smtClean="0">
                <a:solidFill>
                  <a:schemeClr val="tx1"/>
                </a:solidFill>
              </a:rPr>
              <a:t>and prescribe required conditions</a:t>
            </a:r>
          </a:p>
          <a:p>
            <a:pPr lvl="1" algn="l"/>
            <a:r>
              <a:rPr lang="en-US" sz="2400" b="1" dirty="0" smtClean="0">
                <a:solidFill>
                  <a:srgbClr val="FF0000"/>
                </a:solidFill>
              </a:rPr>
              <a:t>(Conditions are modified to get desired output- </a:t>
            </a:r>
          </a:p>
          <a:p>
            <a:pPr lvl="1" algn="l"/>
            <a:r>
              <a:rPr lang="en-US" sz="2400" b="1" dirty="0" smtClean="0">
                <a:solidFill>
                  <a:srgbClr val="FF0000"/>
                </a:solidFill>
              </a:rPr>
              <a:t>Experimental verification possible)</a:t>
            </a:r>
            <a:endParaRPr lang="en-IN" sz="2400" b="1" dirty="0">
              <a:solidFill>
                <a:srgbClr val="FF0000"/>
              </a:solidFill>
            </a:endParaRPr>
          </a:p>
        </p:txBody>
      </p:sp>
      <p:sp>
        <p:nvSpPr>
          <p:cNvPr id="5" name="Flowchart: Punched Tape 4"/>
          <p:cNvSpPr/>
          <p:nvPr/>
        </p:nvSpPr>
        <p:spPr>
          <a:xfrm>
            <a:off x="6715140" y="2500306"/>
            <a:ext cx="1928826" cy="714380"/>
          </a:xfrm>
          <a:prstGeom prst="flowChartPunchedTape">
            <a:avLst/>
          </a:prstGeom>
          <a:solidFill>
            <a:schemeClr val="bg1"/>
          </a:solidFill>
          <a:ln>
            <a:solidFill>
              <a:schemeClr val="tx1"/>
            </a:solidFill>
          </a:ln>
          <a:scene3d>
            <a:camera prst="orthographicFront"/>
            <a:lightRig rig="threePt" dir="t"/>
          </a:scene3d>
          <a:sp3d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Calibri"/>
              <a:ea typeface="+mn-ea"/>
              <a:cs typeface="+mn-cs"/>
            </a:endParaRPr>
          </a:p>
        </p:txBody>
      </p:sp>
      <p:cxnSp>
        <p:nvCxnSpPr>
          <p:cNvPr id="7" name="Straight Arrow Connector 6"/>
          <p:cNvCxnSpPr/>
          <p:nvPr/>
        </p:nvCxnSpPr>
        <p:spPr>
          <a:xfrm>
            <a:off x="6286512" y="2857496"/>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a:off x="8643966" y="2857496"/>
            <a:ext cx="35719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929454" y="4643446"/>
            <a:ext cx="1643074" cy="7143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uLnTx/>
              <a:uFillTx/>
              <a:latin typeface="Calibri"/>
              <a:ea typeface="+mn-ea"/>
              <a:cs typeface="+mn-cs"/>
            </a:endParaRPr>
          </a:p>
        </p:txBody>
      </p:sp>
      <p:cxnSp>
        <p:nvCxnSpPr>
          <p:cNvPr id="12" name="Straight Arrow Connector 11"/>
          <p:cNvCxnSpPr/>
          <p:nvPr/>
        </p:nvCxnSpPr>
        <p:spPr>
          <a:xfrm>
            <a:off x="6500826" y="5070486"/>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72528" y="5070486"/>
            <a:ext cx="35719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00958" y="3357562"/>
            <a:ext cx="1071570" cy="369332"/>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Describe</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9" name="Straight Arrow Connector 18"/>
          <p:cNvCxnSpPr/>
          <p:nvPr/>
        </p:nvCxnSpPr>
        <p:spPr>
          <a:xfrm rot="5400000">
            <a:off x="7894661" y="3249611"/>
            <a:ext cx="21431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7787504" y="5499908"/>
            <a:ext cx="284958" cy="7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29520" y="5643578"/>
            <a:ext cx="970549" cy="369332"/>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Design</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Slide Number Placeholder 1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2FEB2-7C88-470D-B236-855161BA82FC}"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6003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2852"/>
            <a:ext cx="7772400" cy="765868"/>
          </a:xfrm>
        </p:spPr>
        <p:txBody>
          <a:bodyPr>
            <a:noAutofit/>
          </a:bodyPr>
          <a:lstStyle/>
          <a:p>
            <a:r>
              <a:rPr lang="en-US" sz="2800" b="1" dirty="0" smtClean="0">
                <a:solidFill>
                  <a:srgbClr val="C00000"/>
                </a:solidFill>
              </a:rPr>
              <a:t>Environmental Processes </a:t>
            </a:r>
            <a:br>
              <a:rPr lang="en-US" sz="2800" b="1" dirty="0" smtClean="0">
                <a:solidFill>
                  <a:srgbClr val="C00000"/>
                </a:solidFill>
              </a:rPr>
            </a:br>
            <a:endParaRPr lang="en-IN" sz="2400" dirty="0">
              <a:solidFill>
                <a:srgbClr val="C00000"/>
              </a:solidFill>
            </a:endParaRPr>
          </a:p>
        </p:txBody>
      </p:sp>
      <p:sp>
        <p:nvSpPr>
          <p:cNvPr id="3" name="Subtitle 2"/>
          <p:cNvSpPr>
            <a:spLocks noGrp="1"/>
          </p:cNvSpPr>
          <p:nvPr>
            <p:ph type="subTitle" idx="1"/>
          </p:nvPr>
        </p:nvSpPr>
        <p:spPr>
          <a:xfrm>
            <a:off x="142844" y="836712"/>
            <a:ext cx="9001156" cy="5669822"/>
          </a:xfrm>
        </p:spPr>
        <p:txBody>
          <a:bodyPr>
            <a:normAutofit fontScale="85000" lnSpcReduction="20000"/>
          </a:bodyPr>
          <a:lstStyle/>
          <a:p>
            <a:pPr algn="l"/>
            <a:r>
              <a:rPr lang="en-US" sz="2400" b="1" dirty="0" smtClean="0">
                <a:solidFill>
                  <a:schemeClr val="tx1"/>
                </a:solidFill>
              </a:rPr>
              <a:t>Environmental processes of interest are of two categories: </a:t>
            </a:r>
          </a:p>
          <a:p>
            <a:pPr marL="457200" indent="-457200" algn="l">
              <a:buAutoNum type="arabicPeriod"/>
            </a:pPr>
            <a:r>
              <a:rPr lang="en-US" sz="2400" b="1" dirty="0" smtClean="0">
                <a:solidFill>
                  <a:srgbClr val="C00000"/>
                </a:solidFill>
              </a:rPr>
              <a:t>Transformation Processes- Changes</a:t>
            </a:r>
          </a:p>
          <a:p>
            <a:pPr marL="457200" indent="-457200" algn="l">
              <a:buFont typeface="Wingdings" pitchFamily="2" charset="2"/>
              <a:buChar char="Ø"/>
            </a:pPr>
            <a:r>
              <a:rPr lang="en-US" sz="2200" dirty="0" smtClean="0">
                <a:solidFill>
                  <a:schemeClr val="tx1"/>
                </a:solidFill>
              </a:rPr>
              <a:t>Environment is comprised of chemicals &amp; transformation in them are described by </a:t>
            </a:r>
            <a:r>
              <a:rPr lang="en-US" sz="2200" dirty="0" smtClean="0">
                <a:solidFill>
                  <a:schemeClr val="tx1"/>
                </a:solidFill>
              </a:rPr>
              <a:t>reactions</a:t>
            </a:r>
            <a:endParaRPr lang="en-US" sz="2200" dirty="0" smtClean="0">
              <a:solidFill>
                <a:schemeClr val="tx1"/>
              </a:solidFill>
            </a:endParaRPr>
          </a:p>
          <a:p>
            <a:pPr algn="l">
              <a:buFont typeface="Wingdings" pitchFamily="2" charset="2"/>
              <a:buChar char="Ø"/>
            </a:pPr>
            <a:r>
              <a:rPr lang="en-US" sz="2200" dirty="0" smtClean="0">
                <a:solidFill>
                  <a:schemeClr val="tx1"/>
                </a:solidFill>
              </a:rPr>
              <a:t>    Reactions are physical, chemical and/or biological in nature. </a:t>
            </a:r>
          </a:p>
          <a:p>
            <a:pPr algn="l">
              <a:buFont typeface="Wingdings" pitchFamily="2" charset="2"/>
              <a:buChar char="Ø"/>
            </a:pPr>
            <a:r>
              <a:rPr lang="en-US" sz="2200" dirty="0" smtClean="0">
                <a:solidFill>
                  <a:schemeClr val="tx1"/>
                </a:solidFill>
              </a:rPr>
              <a:t>    Three dominant characteristics of  environmental processes are:</a:t>
            </a:r>
          </a:p>
          <a:p>
            <a:pPr marL="971550" lvl="1" indent="-514350" algn="l">
              <a:buFont typeface="Wingdings" pitchFamily="2" charset="2"/>
              <a:buChar char="Ø"/>
            </a:pPr>
            <a:r>
              <a:rPr lang="en-US" sz="2200" dirty="0" smtClean="0">
                <a:solidFill>
                  <a:schemeClr val="tx1"/>
                </a:solidFill>
              </a:rPr>
              <a:t>The form and amount of energy available to make them occur</a:t>
            </a:r>
          </a:p>
          <a:p>
            <a:pPr marL="971550" lvl="1" indent="-514350" algn="l">
              <a:buFont typeface="Wingdings" pitchFamily="2" charset="2"/>
              <a:buChar char="Ø"/>
            </a:pPr>
            <a:r>
              <a:rPr lang="en-US" sz="2200" dirty="0" smtClean="0">
                <a:solidFill>
                  <a:schemeClr val="tx1"/>
                </a:solidFill>
              </a:rPr>
              <a:t>The rate at which energy is used to effect change. Most of the environmental reactions follow fist order kinetics</a:t>
            </a:r>
          </a:p>
          <a:p>
            <a:pPr marL="971550" lvl="1" indent="-514350" algn="l">
              <a:buFont typeface="Wingdings" pitchFamily="2" charset="2"/>
              <a:buChar char="Ø"/>
            </a:pPr>
            <a:r>
              <a:rPr lang="en-US" sz="2200" dirty="0" smtClean="0">
                <a:solidFill>
                  <a:schemeClr val="tx1"/>
                </a:solidFill>
              </a:rPr>
              <a:t>A system of such spatial and physical characteristics that it allows reactants to interact or “communicate” for purposes of reactions.</a:t>
            </a:r>
          </a:p>
          <a:p>
            <a:pPr algn="l"/>
            <a:r>
              <a:rPr lang="en-US" sz="2400" b="1" dirty="0" smtClean="0">
                <a:solidFill>
                  <a:srgbClr val="C00000"/>
                </a:solidFill>
              </a:rPr>
              <a:t>2.   Transport  Processes- Movements</a:t>
            </a:r>
          </a:p>
          <a:p>
            <a:pPr algn="l">
              <a:buFont typeface="Wingdings" pitchFamily="2" charset="2"/>
              <a:buChar char="Ø"/>
            </a:pPr>
            <a:r>
              <a:rPr lang="en-US" sz="2200" dirty="0" err="1" smtClean="0">
                <a:solidFill>
                  <a:schemeClr val="tx1"/>
                </a:solidFill>
              </a:rPr>
              <a:t>Macroscale</a:t>
            </a:r>
            <a:r>
              <a:rPr lang="en-US" sz="2200" dirty="0" smtClean="0">
                <a:solidFill>
                  <a:schemeClr val="tx1"/>
                </a:solidFill>
              </a:rPr>
              <a:t> Transport (System Scale):</a:t>
            </a:r>
          </a:p>
          <a:p>
            <a:pPr lvl="1" algn="l">
              <a:buFont typeface="Wingdings" pitchFamily="2" charset="2"/>
              <a:buChar char="Ø"/>
            </a:pPr>
            <a:r>
              <a:rPr lang="en-US" sz="2200" dirty="0" smtClean="0">
                <a:solidFill>
                  <a:schemeClr val="tx1"/>
                </a:solidFill>
              </a:rPr>
              <a:t>Movement of constituents in the bulk of a system &amp; across its boundaries </a:t>
            </a:r>
          </a:p>
          <a:p>
            <a:pPr lvl="2" algn="l"/>
            <a:r>
              <a:rPr lang="en-US" sz="2100" b="1" dirty="0" smtClean="0">
                <a:solidFill>
                  <a:srgbClr val="0000FF"/>
                </a:solidFill>
              </a:rPr>
              <a:t>Example: Waste liquid stream (</a:t>
            </a:r>
            <a:r>
              <a:rPr lang="en-US" sz="2100" b="1" dirty="0" err="1" smtClean="0">
                <a:solidFill>
                  <a:srgbClr val="0000FF"/>
                </a:solidFill>
              </a:rPr>
              <a:t>Nalaha</a:t>
            </a:r>
            <a:r>
              <a:rPr lang="en-US" sz="2100" b="1" dirty="0" smtClean="0">
                <a:solidFill>
                  <a:srgbClr val="0000FF"/>
                </a:solidFill>
              </a:rPr>
              <a:t>) getting into a river</a:t>
            </a:r>
          </a:p>
          <a:p>
            <a:pPr algn="l">
              <a:buFont typeface="Wingdings" pitchFamily="2" charset="2"/>
              <a:buChar char="Ø"/>
            </a:pPr>
            <a:r>
              <a:rPr lang="en-US" sz="2200" dirty="0" smtClean="0">
                <a:solidFill>
                  <a:schemeClr val="tx1"/>
                </a:solidFill>
              </a:rPr>
              <a:t>Microscale Transport (Molecular Scale): </a:t>
            </a:r>
          </a:p>
          <a:p>
            <a:pPr lvl="1" algn="l">
              <a:buFont typeface="Wingdings" pitchFamily="2" charset="2"/>
              <a:buChar char="Ø"/>
            </a:pPr>
            <a:r>
              <a:rPr lang="en-US" sz="2200" dirty="0" smtClean="0">
                <a:solidFill>
                  <a:schemeClr val="tx1"/>
                </a:solidFill>
              </a:rPr>
              <a:t>Small scale diffusion processes</a:t>
            </a:r>
          </a:p>
          <a:p>
            <a:pPr lvl="1" algn="l">
              <a:buFont typeface="Wingdings" pitchFamily="2" charset="2"/>
              <a:buChar char="Ø"/>
            </a:pPr>
            <a:r>
              <a:rPr lang="en-US" sz="2200" dirty="0" smtClean="0">
                <a:solidFill>
                  <a:schemeClr val="tx1"/>
                </a:solidFill>
              </a:rPr>
              <a:t>Occur primarily at the interfaces</a:t>
            </a:r>
          </a:p>
          <a:p>
            <a:pPr lvl="1" algn="l">
              <a:buFont typeface="Wingdings" pitchFamily="2" charset="2"/>
              <a:buChar char="Ø"/>
            </a:pPr>
            <a:r>
              <a:rPr lang="en-US" sz="2200" dirty="0" smtClean="0">
                <a:solidFill>
                  <a:schemeClr val="tx1"/>
                </a:solidFill>
              </a:rPr>
              <a:t>Transport from one phase to another is referred to as </a:t>
            </a:r>
            <a:r>
              <a:rPr lang="en-US" sz="2200" u="sng" dirty="0" smtClean="0">
                <a:solidFill>
                  <a:schemeClr val="tx1"/>
                </a:solidFill>
              </a:rPr>
              <a:t>mass transfer</a:t>
            </a:r>
          </a:p>
          <a:p>
            <a:pPr lvl="2" algn="l"/>
            <a:r>
              <a:rPr lang="en-US" sz="2100" b="1" dirty="0">
                <a:solidFill>
                  <a:srgbClr val="0000FF"/>
                </a:solidFill>
              </a:rPr>
              <a:t>Example: </a:t>
            </a:r>
            <a:r>
              <a:rPr lang="en-US" sz="2100" b="1" dirty="0" smtClean="0">
                <a:solidFill>
                  <a:srgbClr val="0000FF"/>
                </a:solidFill>
              </a:rPr>
              <a:t>Spillage of Petrol/Diesel </a:t>
            </a:r>
            <a:endParaRPr lang="en-US" sz="2100" b="1" dirty="0">
              <a:solidFill>
                <a:srgbClr val="0000FF"/>
              </a:solidFill>
            </a:endParaRPr>
          </a:p>
          <a:p>
            <a:pPr lvl="1" algn="l">
              <a:buFont typeface="Wingdings" pitchFamily="2" charset="2"/>
              <a:buChar char="Ø"/>
            </a:pPr>
            <a:endParaRPr lang="en-IN" sz="2200" u="sng" dirty="0">
              <a:solidFill>
                <a:schemeClr val="tx1"/>
              </a:solidFill>
            </a:endParaRPr>
          </a:p>
        </p:txBody>
      </p:sp>
    </p:spTree>
    <p:extLst>
      <p:ext uri="{BB962C8B-B14F-4D97-AF65-F5344CB8AC3E}">
        <p14:creationId xmlns:p14="http://schemas.microsoft.com/office/powerpoint/2010/main" val="321512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28"/>
            <a:ext cx="8229600" cy="582594"/>
          </a:xfrm>
        </p:spPr>
        <p:txBody>
          <a:bodyPr>
            <a:noAutofit/>
          </a:bodyPr>
          <a:lstStyle/>
          <a:p>
            <a:r>
              <a:rPr lang="en-US" sz="3600" b="1" dirty="0" smtClean="0">
                <a:solidFill>
                  <a:srgbClr val="C00000"/>
                </a:solidFill>
              </a:rPr>
              <a:t>Environmental Systems </a:t>
            </a:r>
            <a:br>
              <a:rPr lang="en-US" sz="3600" b="1" dirty="0" smtClean="0">
                <a:solidFill>
                  <a:srgbClr val="C00000"/>
                </a:solidFill>
              </a:rPr>
            </a:br>
            <a:r>
              <a:rPr lang="en-US" sz="2400" b="1" dirty="0" smtClean="0">
                <a:solidFill>
                  <a:srgbClr val="C00000"/>
                </a:solidFill>
              </a:rPr>
              <a:t>(Measurement  of Quantity and Concentration)</a:t>
            </a:r>
            <a:endParaRPr lang="en-IN" sz="2400" dirty="0">
              <a:solidFill>
                <a:srgbClr val="C00000"/>
              </a:solidFill>
            </a:endParaRPr>
          </a:p>
        </p:txBody>
      </p:sp>
      <p:sp>
        <p:nvSpPr>
          <p:cNvPr id="3" name="Content Placeholder 2"/>
          <p:cNvSpPr>
            <a:spLocks noGrp="1"/>
          </p:cNvSpPr>
          <p:nvPr>
            <p:ph idx="1"/>
          </p:nvPr>
        </p:nvSpPr>
        <p:spPr>
          <a:xfrm>
            <a:off x="457200" y="1071546"/>
            <a:ext cx="8507288" cy="5284804"/>
          </a:xfrm>
        </p:spPr>
        <p:txBody>
          <a:bodyPr>
            <a:normAutofit lnSpcReduction="10000"/>
          </a:bodyPr>
          <a:lstStyle/>
          <a:p>
            <a:r>
              <a:rPr lang="en-US" sz="2400" b="1" dirty="0" smtClean="0"/>
              <a:t>Extensive Properties:</a:t>
            </a:r>
          </a:p>
          <a:p>
            <a:pPr lvl="1"/>
            <a:r>
              <a:rPr lang="en-US" sz="2000" b="1" dirty="0" smtClean="0"/>
              <a:t>Magnitude depends on the size of the system or on  sample taken from the system (e.g. mass, </a:t>
            </a:r>
            <a:r>
              <a:rPr lang="en-US" sz="2000" b="1" dirty="0" smtClean="0"/>
              <a:t>volume and </a:t>
            </a:r>
            <a:r>
              <a:rPr lang="en-US" sz="2000" b="1" dirty="0" smtClean="0">
                <a:solidFill>
                  <a:srgbClr val="0000FF"/>
                </a:solidFill>
              </a:rPr>
              <a:t>heat </a:t>
            </a:r>
            <a:r>
              <a:rPr lang="en-US" sz="2000" b="1" dirty="0" smtClean="0">
                <a:solidFill>
                  <a:srgbClr val="0000FF"/>
                </a:solidFill>
              </a:rPr>
              <a:t>capacity</a:t>
            </a:r>
            <a:r>
              <a:rPr lang="en-US" sz="2000" b="1" dirty="0" smtClean="0"/>
              <a:t>). </a:t>
            </a:r>
            <a:endParaRPr lang="en-US" sz="2000" b="1" dirty="0" smtClean="0"/>
          </a:p>
          <a:p>
            <a:pPr lvl="1"/>
            <a:r>
              <a:rPr lang="en-US" sz="2000" b="1" dirty="0" smtClean="0">
                <a:solidFill>
                  <a:srgbClr val="FF0000"/>
                </a:solidFill>
              </a:rPr>
              <a:t>Quantity is an extensive property</a:t>
            </a:r>
          </a:p>
          <a:p>
            <a:r>
              <a:rPr lang="en-US" sz="2400" b="1" dirty="0" smtClean="0"/>
              <a:t>Intensive property: </a:t>
            </a:r>
          </a:p>
          <a:p>
            <a:pPr lvl="1"/>
            <a:r>
              <a:rPr lang="en-US" sz="2000" b="1" dirty="0" smtClean="0"/>
              <a:t> Magnitude does not depend on  the size of a system or on sample taken from it (e.g. temperature, density, </a:t>
            </a:r>
            <a:r>
              <a:rPr lang="en-US" sz="2000" b="1" dirty="0" smtClean="0">
                <a:solidFill>
                  <a:srgbClr val="0000FF"/>
                </a:solidFill>
              </a:rPr>
              <a:t>specific heat</a:t>
            </a:r>
            <a:r>
              <a:rPr lang="en-US" sz="2000" b="1" dirty="0" smtClean="0"/>
              <a:t> etc.)</a:t>
            </a:r>
          </a:p>
          <a:p>
            <a:pPr lvl="1"/>
            <a:r>
              <a:rPr lang="en-US" sz="2000" b="1" dirty="0" smtClean="0">
                <a:solidFill>
                  <a:srgbClr val="FF0000"/>
                </a:solidFill>
              </a:rPr>
              <a:t>Concentration is an intensive property</a:t>
            </a:r>
          </a:p>
          <a:p>
            <a:r>
              <a:rPr lang="en-US" sz="2400" b="1" dirty="0" smtClean="0"/>
              <a:t>Expression of concentration:</a:t>
            </a:r>
          </a:p>
          <a:p>
            <a:pPr lvl="1"/>
            <a:r>
              <a:rPr lang="en-US" sz="2000" b="1" dirty="0" smtClean="0"/>
              <a:t>mass fraction (0-1; % (per cent,100); ‰ (per mil,1000); ppm; ppb</a:t>
            </a:r>
            <a:r>
              <a:rPr lang="en-US" sz="2000" b="1" dirty="0" smtClean="0"/>
              <a:t>; </a:t>
            </a:r>
            <a:r>
              <a:rPr lang="en-US" sz="2000" b="1" dirty="0" err="1" smtClean="0"/>
              <a:t>ppt</a:t>
            </a:r>
            <a:r>
              <a:rPr lang="en-US" sz="2000" b="1" dirty="0" smtClean="0"/>
              <a:t>)  </a:t>
            </a:r>
          </a:p>
          <a:p>
            <a:pPr lvl="1"/>
            <a:r>
              <a:rPr lang="en-US" sz="2000" b="1" dirty="0" smtClean="0"/>
              <a:t>volume fraction, mole fraction, mass per unit volume, moles per unit volume (molar), moles per unit mass (</a:t>
            </a:r>
            <a:r>
              <a:rPr lang="en-US" sz="2000" b="1" dirty="0" err="1" smtClean="0"/>
              <a:t>molal</a:t>
            </a:r>
            <a:r>
              <a:rPr lang="en-US" sz="2000" b="1" dirty="0" smtClean="0"/>
              <a:t>), equivalents (normal)</a:t>
            </a:r>
          </a:p>
          <a:p>
            <a:pPr lvl="1"/>
            <a:r>
              <a:rPr lang="en-US" sz="2000" b="1" dirty="0" smtClean="0"/>
              <a:t>Partial Pressure: Species amount in air may be expressed as partial pressure</a:t>
            </a:r>
          </a:p>
          <a:p>
            <a:pPr marL="457200" lvl="1" indent="0">
              <a:buNone/>
            </a:pPr>
            <a:r>
              <a:rPr lang="en-US" sz="2000" b="1" baseline="30000" dirty="0" smtClean="0"/>
              <a:t>   </a:t>
            </a:r>
            <a:endParaRPr lang="en-US" sz="2000" b="1" baseline="30000" dirty="0" smtClean="0"/>
          </a:p>
          <a:p>
            <a:endParaRPr lang="en-IN" sz="2400" b="1" dirty="0" smtClean="0"/>
          </a:p>
          <a:p>
            <a:endParaRPr lang="en-US" sz="2400" b="1" dirty="0" smtClean="0"/>
          </a:p>
          <a:p>
            <a:endParaRPr lang="en-US" sz="2400" b="1" dirty="0" smtClean="0"/>
          </a:p>
          <a:p>
            <a:endParaRPr lang="en-US" sz="2400" b="1" dirty="0" smtClean="0"/>
          </a:p>
          <a:p>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2FEB2-7C88-470D-B236-855161BA82FC}"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034989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760"/>
            <a:ext cx="8229600" cy="654032"/>
          </a:xfrm>
        </p:spPr>
        <p:txBody>
          <a:bodyPr>
            <a:normAutofit/>
          </a:bodyPr>
          <a:lstStyle/>
          <a:p>
            <a:r>
              <a:rPr lang="en-US" sz="3200" b="1" dirty="0" smtClean="0">
                <a:solidFill>
                  <a:srgbClr val="C00000"/>
                </a:solidFill>
              </a:rPr>
              <a:t>Environmental Units</a:t>
            </a:r>
            <a:endParaRPr lang="en-IN" sz="3200" b="1" dirty="0">
              <a:solidFill>
                <a:srgbClr val="C00000"/>
              </a:solidFill>
            </a:endParaRPr>
          </a:p>
        </p:txBody>
      </p:sp>
      <p:sp>
        <p:nvSpPr>
          <p:cNvPr id="3" name="Content Placeholder 2"/>
          <p:cNvSpPr>
            <a:spLocks noGrp="1"/>
          </p:cNvSpPr>
          <p:nvPr>
            <p:ph idx="1"/>
          </p:nvPr>
        </p:nvSpPr>
        <p:spPr>
          <a:xfrm>
            <a:off x="451132" y="659792"/>
            <a:ext cx="8229600" cy="3600400"/>
          </a:xfrm>
        </p:spPr>
        <p:txBody>
          <a:bodyPr>
            <a:normAutofit fontScale="92500" lnSpcReduction="10000"/>
          </a:bodyPr>
          <a:lstStyle/>
          <a:p>
            <a:r>
              <a:rPr lang="en-US" dirty="0" smtClean="0">
                <a:solidFill>
                  <a:srgbClr val="0000FF"/>
                </a:solidFill>
              </a:rPr>
              <a:t>Units used in environmental studies vary from </a:t>
            </a:r>
            <a:r>
              <a:rPr lang="en-US" b="1" dirty="0" smtClean="0">
                <a:solidFill>
                  <a:srgbClr val="0000FF"/>
                </a:solidFill>
              </a:rPr>
              <a:t>MLD </a:t>
            </a:r>
            <a:r>
              <a:rPr lang="en-US" dirty="0" smtClean="0">
                <a:solidFill>
                  <a:srgbClr val="0000FF"/>
                </a:solidFill>
              </a:rPr>
              <a:t>to </a:t>
            </a:r>
            <a:r>
              <a:rPr lang="en-US" b="1" dirty="0" smtClean="0">
                <a:solidFill>
                  <a:srgbClr val="0000FF"/>
                </a:solidFill>
              </a:rPr>
              <a:t>l/s</a:t>
            </a:r>
            <a:r>
              <a:rPr lang="en-US" dirty="0" smtClean="0">
                <a:solidFill>
                  <a:srgbClr val="0000FF"/>
                </a:solidFill>
              </a:rPr>
              <a:t>,</a:t>
            </a:r>
            <a:r>
              <a:rPr lang="en-US" b="1" dirty="0" smtClean="0">
                <a:solidFill>
                  <a:srgbClr val="0000FF"/>
                </a:solidFill>
              </a:rPr>
              <a:t> </a:t>
            </a:r>
            <a:r>
              <a:rPr lang="en-US" dirty="0" smtClean="0">
                <a:solidFill>
                  <a:srgbClr val="0000FF"/>
                </a:solidFill>
              </a:rPr>
              <a:t>from</a:t>
            </a:r>
            <a:r>
              <a:rPr lang="en-US" b="1" dirty="0" smtClean="0">
                <a:solidFill>
                  <a:srgbClr val="0000FF"/>
                </a:solidFill>
              </a:rPr>
              <a:t> </a:t>
            </a:r>
            <a:r>
              <a:rPr lang="en-US" b="1" dirty="0" err="1" smtClean="0">
                <a:solidFill>
                  <a:srgbClr val="0000FF"/>
                </a:solidFill>
              </a:rPr>
              <a:t>kilometre</a:t>
            </a:r>
            <a:r>
              <a:rPr lang="en-US" b="1" dirty="0" smtClean="0">
                <a:solidFill>
                  <a:srgbClr val="0000FF"/>
                </a:solidFill>
              </a:rPr>
              <a:t> </a:t>
            </a:r>
            <a:r>
              <a:rPr lang="en-US" dirty="0" smtClean="0">
                <a:solidFill>
                  <a:srgbClr val="0000FF"/>
                </a:solidFill>
              </a:rPr>
              <a:t>to</a:t>
            </a:r>
            <a:r>
              <a:rPr lang="en-US" b="1" dirty="0" smtClean="0">
                <a:solidFill>
                  <a:srgbClr val="0000FF"/>
                </a:solidFill>
              </a:rPr>
              <a:t> mm</a:t>
            </a:r>
            <a:r>
              <a:rPr lang="en-US" dirty="0" smtClean="0">
                <a:solidFill>
                  <a:srgbClr val="0000FF"/>
                </a:solidFill>
              </a:rPr>
              <a:t>, and from </a:t>
            </a:r>
            <a:r>
              <a:rPr lang="en-US" b="1" dirty="0" smtClean="0">
                <a:solidFill>
                  <a:srgbClr val="0000FF"/>
                </a:solidFill>
              </a:rPr>
              <a:t>Mega </a:t>
            </a:r>
            <a:r>
              <a:rPr lang="en-US" b="1" dirty="0" err="1" smtClean="0">
                <a:solidFill>
                  <a:srgbClr val="0000FF"/>
                </a:solidFill>
              </a:rPr>
              <a:t>tonnes</a:t>
            </a:r>
            <a:r>
              <a:rPr lang="en-US" b="1" dirty="0" smtClean="0">
                <a:solidFill>
                  <a:srgbClr val="0000FF"/>
                </a:solidFill>
              </a:rPr>
              <a:t> </a:t>
            </a:r>
            <a:r>
              <a:rPr lang="en-US" dirty="0" smtClean="0">
                <a:solidFill>
                  <a:srgbClr val="0000FF"/>
                </a:solidFill>
              </a:rPr>
              <a:t>to</a:t>
            </a:r>
            <a:r>
              <a:rPr lang="en-US" b="1" dirty="0" smtClean="0">
                <a:solidFill>
                  <a:srgbClr val="0000FF"/>
                </a:solidFill>
              </a:rPr>
              <a:t> </a:t>
            </a:r>
            <a:r>
              <a:rPr lang="el-GR" b="1" dirty="0" smtClean="0">
                <a:solidFill>
                  <a:srgbClr val="0000FF"/>
                </a:solidFill>
              </a:rPr>
              <a:t>μ</a:t>
            </a:r>
            <a:r>
              <a:rPr lang="en-IN" b="1" dirty="0" smtClean="0">
                <a:solidFill>
                  <a:srgbClr val="0000FF"/>
                </a:solidFill>
              </a:rPr>
              <a:t>g</a:t>
            </a:r>
          </a:p>
          <a:p>
            <a:r>
              <a:rPr lang="en-IN" b="1" dirty="0" smtClean="0">
                <a:solidFill>
                  <a:srgbClr val="0000FF"/>
                </a:solidFill>
              </a:rPr>
              <a:t>Parts per million (ppm) </a:t>
            </a:r>
            <a:r>
              <a:rPr lang="en-IN" dirty="0" smtClean="0">
                <a:solidFill>
                  <a:srgbClr val="0000FF"/>
                </a:solidFill>
              </a:rPr>
              <a:t>or</a:t>
            </a:r>
            <a:r>
              <a:rPr lang="en-IN" b="1" dirty="0" smtClean="0">
                <a:solidFill>
                  <a:srgbClr val="0000FF"/>
                </a:solidFill>
              </a:rPr>
              <a:t> parts per billion (ppb) or parts per trillion (</a:t>
            </a:r>
            <a:r>
              <a:rPr lang="en-IN" b="1" dirty="0" err="1" smtClean="0">
                <a:solidFill>
                  <a:srgbClr val="0000FF"/>
                </a:solidFill>
              </a:rPr>
              <a:t>ppt</a:t>
            </a:r>
            <a:r>
              <a:rPr lang="en-IN" b="1" dirty="0" smtClean="0">
                <a:solidFill>
                  <a:srgbClr val="0000FF"/>
                </a:solidFill>
              </a:rPr>
              <a:t>) </a:t>
            </a:r>
            <a:r>
              <a:rPr lang="en-IN" dirty="0" smtClean="0">
                <a:solidFill>
                  <a:srgbClr val="0000FF"/>
                </a:solidFill>
              </a:rPr>
              <a:t>are another popular ratio based unit used in environmental studies. Note that depending upon the matrix, the convention of representing the ratio as follows:</a:t>
            </a:r>
            <a:endParaRPr lang="en-US" dirty="0" smtClean="0">
              <a:solidFill>
                <a:srgbClr val="0000FF"/>
              </a:solidFill>
            </a:endParaRPr>
          </a:p>
          <a:p>
            <a:pPr>
              <a:buNone/>
            </a:pPr>
            <a:endParaRPr lang="en-US" b="1" dirty="0">
              <a:solidFill>
                <a:srgbClr val="0000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57665717"/>
              </p:ext>
            </p:extLst>
          </p:nvPr>
        </p:nvGraphicFramePr>
        <p:xfrm>
          <a:off x="323528" y="4293096"/>
          <a:ext cx="8568951" cy="2468880"/>
        </p:xfrm>
        <a:graphic>
          <a:graphicData uri="http://schemas.openxmlformats.org/drawingml/2006/table">
            <a:tbl>
              <a:tblPr firstRow="1" bandRow="1">
                <a:tableStyleId>{BC89EF96-8CEA-46FF-86C4-4CE0E7609802}</a:tableStyleId>
              </a:tblPr>
              <a:tblGrid>
                <a:gridCol w="1190805">
                  <a:extLst>
                    <a:ext uri="{9D8B030D-6E8A-4147-A177-3AD203B41FA5}">
                      <a16:colId xmlns:a16="http://schemas.microsoft.com/office/drawing/2014/main" val="2851664913"/>
                    </a:ext>
                  </a:extLst>
                </a:gridCol>
                <a:gridCol w="2437300">
                  <a:extLst>
                    <a:ext uri="{9D8B030D-6E8A-4147-A177-3AD203B41FA5}">
                      <a16:colId xmlns:a16="http://schemas.microsoft.com/office/drawing/2014/main" val="3143707147"/>
                    </a:ext>
                  </a:extLst>
                </a:gridCol>
                <a:gridCol w="4940846">
                  <a:extLst>
                    <a:ext uri="{9D8B030D-6E8A-4147-A177-3AD203B41FA5}">
                      <a16:colId xmlns:a16="http://schemas.microsoft.com/office/drawing/2014/main" val="149707698"/>
                    </a:ext>
                  </a:extLst>
                </a:gridCol>
              </a:tblGrid>
              <a:tr h="370840">
                <a:tc>
                  <a:txBody>
                    <a:bodyPr/>
                    <a:lstStyle/>
                    <a:p>
                      <a:r>
                        <a:rPr lang="en-US" sz="2400" b="1" dirty="0" smtClean="0">
                          <a:solidFill>
                            <a:srgbClr val="0000FF"/>
                          </a:solidFill>
                        </a:rPr>
                        <a:t>Solid</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0000FF"/>
                          </a:solidFill>
                        </a:rPr>
                        <a:t>mass/mass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0000FF"/>
                          </a:solidFill>
                        </a:rPr>
                        <a:t>To</a:t>
                      </a:r>
                      <a:r>
                        <a:rPr lang="en-US" sz="2400" b="0" baseline="0" dirty="0" smtClean="0">
                          <a:solidFill>
                            <a:srgbClr val="0000FF"/>
                          </a:solidFill>
                        </a:rPr>
                        <a:t> convert into mass/volume use sp. gravity of matrix</a:t>
                      </a:r>
                      <a:endParaRPr lang="en-US" sz="2400" b="0" dirty="0" smtClean="0">
                        <a:solidFill>
                          <a:srgbClr val="0000FF"/>
                        </a:solidFill>
                      </a:endParaRPr>
                    </a:p>
                  </a:txBody>
                  <a:tcPr/>
                </a:tc>
                <a:extLst>
                  <a:ext uri="{0D108BD9-81ED-4DB2-BD59-A6C34878D82A}">
                    <a16:rowId xmlns:a16="http://schemas.microsoft.com/office/drawing/2014/main" val="4211721888"/>
                  </a:ext>
                </a:extLst>
              </a:tr>
              <a:tr h="370840">
                <a:tc>
                  <a:txBody>
                    <a:bodyPr/>
                    <a:lstStyle/>
                    <a:p>
                      <a:r>
                        <a:rPr lang="en-US" sz="2400" b="1" dirty="0" smtClean="0">
                          <a:solidFill>
                            <a:srgbClr val="0000FF"/>
                          </a:solidFill>
                        </a:rPr>
                        <a:t>Liquid</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0000FF"/>
                          </a:solidFill>
                        </a:rPr>
                        <a:t>mass/volume</a:t>
                      </a:r>
                      <a:endParaRPr lang="en-IN" sz="2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0000FF"/>
                          </a:solidFill>
                        </a:rPr>
                        <a:t>To</a:t>
                      </a:r>
                      <a:r>
                        <a:rPr lang="en-US" sz="2400" b="0" baseline="0" dirty="0" smtClean="0">
                          <a:solidFill>
                            <a:srgbClr val="0000FF"/>
                          </a:solidFill>
                        </a:rPr>
                        <a:t> convert into mass/volume use sp. gravity of matrix</a:t>
                      </a:r>
                      <a:endParaRPr lang="en-US" sz="2400" b="0" dirty="0" smtClean="0">
                        <a:solidFill>
                          <a:srgbClr val="0000FF"/>
                        </a:solidFill>
                      </a:endParaRPr>
                    </a:p>
                  </a:txBody>
                  <a:tcPr/>
                </a:tc>
                <a:extLst>
                  <a:ext uri="{0D108BD9-81ED-4DB2-BD59-A6C34878D82A}">
                    <a16:rowId xmlns:a16="http://schemas.microsoft.com/office/drawing/2014/main" val="2449711388"/>
                  </a:ext>
                </a:extLst>
              </a:tr>
              <a:tr h="370840">
                <a:tc>
                  <a:txBody>
                    <a:bodyPr/>
                    <a:lstStyle/>
                    <a:p>
                      <a:r>
                        <a:rPr lang="en-US" sz="2400" b="1" dirty="0" smtClean="0">
                          <a:solidFill>
                            <a:srgbClr val="0000FF"/>
                          </a:solidFill>
                        </a:rPr>
                        <a:t>Gas</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0000FF"/>
                          </a:solidFill>
                        </a:rPr>
                        <a:t>volume/volume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0000FF"/>
                          </a:solidFill>
                        </a:rPr>
                        <a:t>To</a:t>
                      </a:r>
                      <a:r>
                        <a:rPr lang="en-US" sz="2400" b="0" baseline="0" dirty="0" smtClean="0">
                          <a:solidFill>
                            <a:srgbClr val="0000FF"/>
                          </a:solidFill>
                        </a:rPr>
                        <a:t> convert into mass/volume use ideal gas law</a:t>
                      </a:r>
                      <a:endParaRPr lang="en-US" sz="2400" b="0" dirty="0" smtClean="0">
                        <a:solidFill>
                          <a:srgbClr val="0000FF"/>
                        </a:solidFill>
                      </a:endParaRPr>
                    </a:p>
                  </a:txBody>
                  <a:tcPr/>
                </a:tc>
                <a:extLst>
                  <a:ext uri="{0D108BD9-81ED-4DB2-BD59-A6C34878D82A}">
                    <a16:rowId xmlns:a16="http://schemas.microsoft.com/office/drawing/2014/main" val="834265328"/>
                  </a:ext>
                </a:extLst>
              </a:tr>
            </a:tbl>
          </a:graphicData>
        </a:graphic>
      </p:graphicFrame>
    </p:spTree>
    <p:extLst>
      <p:ext uri="{BB962C8B-B14F-4D97-AF65-F5344CB8AC3E}">
        <p14:creationId xmlns:p14="http://schemas.microsoft.com/office/powerpoint/2010/main" val="32116623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654032"/>
          </a:xfrm>
        </p:spPr>
        <p:txBody>
          <a:bodyPr>
            <a:normAutofit/>
          </a:bodyPr>
          <a:lstStyle/>
          <a:p>
            <a:r>
              <a:rPr lang="en-US" sz="2800" b="1" dirty="0" smtClean="0">
                <a:solidFill>
                  <a:srgbClr val="C00000"/>
                </a:solidFill>
              </a:rPr>
              <a:t>Environmental measurement</a:t>
            </a:r>
            <a:endParaRPr lang="en-IN" sz="2800" b="1" dirty="0">
              <a:solidFill>
                <a:srgbClr val="C00000"/>
              </a:solidFill>
            </a:endParaRPr>
          </a:p>
        </p:txBody>
      </p:sp>
      <p:sp>
        <p:nvSpPr>
          <p:cNvPr id="3" name="Content Placeholder 2"/>
          <p:cNvSpPr>
            <a:spLocks noGrp="1"/>
          </p:cNvSpPr>
          <p:nvPr>
            <p:ph idx="1"/>
          </p:nvPr>
        </p:nvSpPr>
        <p:spPr>
          <a:xfrm>
            <a:off x="467544" y="836712"/>
            <a:ext cx="8229600" cy="5857892"/>
          </a:xfrm>
        </p:spPr>
        <p:txBody>
          <a:bodyPr>
            <a:normAutofit fontScale="92500" lnSpcReduction="10000"/>
          </a:bodyPr>
          <a:lstStyle/>
          <a:p>
            <a:pPr>
              <a:buNone/>
            </a:pPr>
            <a:r>
              <a:rPr lang="en-US" sz="2000" b="1" dirty="0" smtClean="0"/>
              <a:t>1.  Ten gram of table salt (</a:t>
            </a:r>
            <a:r>
              <a:rPr lang="en-US" sz="2000" b="1" dirty="0" err="1" smtClean="0"/>
              <a:t>NaCl</a:t>
            </a:r>
            <a:r>
              <a:rPr lang="en-US" sz="2000" b="1" dirty="0" smtClean="0"/>
              <a:t>) in pure water  is dissolved to make 1 L  of solution. Determine for Na</a:t>
            </a:r>
            <a:r>
              <a:rPr lang="en-US" sz="2000" b="1" baseline="30000" dirty="0" smtClean="0"/>
              <a:t>+</a:t>
            </a:r>
            <a:r>
              <a:rPr lang="en-US" sz="2000" b="1" dirty="0" smtClean="0"/>
              <a:t> : the mass fraction (%, </a:t>
            </a:r>
            <a:r>
              <a:rPr lang="en-US" sz="2000" b="1" dirty="0" err="1" smtClean="0"/>
              <a:t>ppm</a:t>
            </a:r>
            <a:r>
              <a:rPr lang="en-US" sz="2000" b="1" dirty="0" smtClean="0"/>
              <a:t>), mass concentration, </a:t>
            </a:r>
            <a:r>
              <a:rPr lang="en-US" sz="2000" b="1" dirty="0" err="1" smtClean="0"/>
              <a:t>molarity</a:t>
            </a:r>
            <a:r>
              <a:rPr lang="en-US" sz="2000" b="1" dirty="0" smtClean="0"/>
              <a:t>, </a:t>
            </a:r>
            <a:r>
              <a:rPr lang="en-US" sz="2000" b="1" dirty="0" err="1" smtClean="0"/>
              <a:t>molality</a:t>
            </a:r>
            <a:r>
              <a:rPr lang="en-US" sz="2000" b="1" dirty="0" smtClean="0"/>
              <a:t>, normality, mole fraction in the solution. (Na = 23; </a:t>
            </a:r>
            <a:r>
              <a:rPr lang="en-US" sz="2000" b="1" dirty="0" err="1" smtClean="0"/>
              <a:t>Cl</a:t>
            </a:r>
            <a:r>
              <a:rPr lang="en-US" sz="2000" b="1" dirty="0" smtClean="0"/>
              <a:t> = 35.5)</a:t>
            </a:r>
          </a:p>
          <a:p>
            <a:r>
              <a:rPr lang="en-US" sz="2000" b="1" dirty="0" smtClean="0"/>
              <a:t>Molecular  weight of </a:t>
            </a:r>
            <a:r>
              <a:rPr lang="en-US" sz="2000" b="1" dirty="0" err="1" smtClean="0"/>
              <a:t>NaCl</a:t>
            </a:r>
            <a:r>
              <a:rPr lang="en-US" sz="2000" b="1" dirty="0" smtClean="0"/>
              <a:t> = 23 + 35.5 = 58.5</a:t>
            </a:r>
          </a:p>
          <a:p>
            <a:r>
              <a:rPr lang="en-US" sz="2000" b="1" dirty="0" smtClean="0"/>
              <a:t>10 g </a:t>
            </a:r>
            <a:r>
              <a:rPr lang="en-US" sz="2000" b="1" dirty="0" err="1" smtClean="0"/>
              <a:t>NaCl</a:t>
            </a:r>
            <a:r>
              <a:rPr lang="en-US" sz="2000" b="1" dirty="0" smtClean="0"/>
              <a:t> = 10/58.5 = 0.17 mole; Na</a:t>
            </a:r>
            <a:r>
              <a:rPr lang="en-US" sz="2000" b="1" baseline="30000" dirty="0" smtClean="0"/>
              <a:t>+</a:t>
            </a:r>
            <a:r>
              <a:rPr lang="en-US" sz="2000" b="1" dirty="0" smtClean="0"/>
              <a:t>= 0.17 mole x 23 g/mole = 3.91 g of Na</a:t>
            </a:r>
            <a:r>
              <a:rPr lang="en-US" sz="2000" b="1" baseline="30000" dirty="0" smtClean="0"/>
              <a:t>+</a:t>
            </a:r>
            <a:r>
              <a:rPr lang="en-US" sz="2000" b="1" dirty="0" smtClean="0"/>
              <a:t>.</a:t>
            </a:r>
          </a:p>
          <a:p>
            <a:r>
              <a:rPr lang="en-US" sz="2000" b="1" dirty="0" smtClean="0"/>
              <a:t>Mass fraction = 3.9/10 =0.39 % = 0.0039*10</a:t>
            </a:r>
            <a:r>
              <a:rPr lang="en-US" sz="2000" b="1" baseline="30000" dirty="0" smtClean="0"/>
              <a:t>6 </a:t>
            </a:r>
            <a:r>
              <a:rPr lang="en-US" sz="2000" b="1" dirty="0" smtClean="0"/>
              <a:t>= 3900 </a:t>
            </a:r>
            <a:r>
              <a:rPr lang="en-US" sz="2000" b="1" dirty="0" err="1" smtClean="0"/>
              <a:t>ppm</a:t>
            </a:r>
            <a:endParaRPr lang="en-US" sz="2000" b="1" dirty="0" smtClean="0"/>
          </a:p>
          <a:p>
            <a:r>
              <a:rPr lang="en-US" sz="2000" b="1" dirty="0" smtClean="0"/>
              <a:t>Mass concentration = 3.9 g/L = 3900 mg/L ( in aq. systems, mg/L = </a:t>
            </a:r>
            <a:r>
              <a:rPr lang="en-US" sz="2000" b="1" dirty="0" err="1" smtClean="0"/>
              <a:t>ppm</a:t>
            </a:r>
            <a:r>
              <a:rPr lang="en-US" sz="2000" b="1" dirty="0" smtClean="0"/>
              <a:t>)</a:t>
            </a:r>
          </a:p>
          <a:p>
            <a:r>
              <a:rPr lang="en-US" sz="2000" b="1" dirty="0" err="1" smtClean="0"/>
              <a:t>Molarity</a:t>
            </a:r>
            <a:r>
              <a:rPr lang="en-US" sz="2000" b="1" dirty="0" smtClean="0"/>
              <a:t> =0.17 mole/L or 0.17 M; Normality = 0.17 </a:t>
            </a:r>
            <a:r>
              <a:rPr lang="en-US" sz="2000" b="1" dirty="0" err="1" smtClean="0"/>
              <a:t>eq</a:t>
            </a:r>
            <a:r>
              <a:rPr lang="en-US" sz="2000" b="1" dirty="0" smtClean="0"/>
              <a:t>/L = 0.17 N</a:t>
            </a:r>
          </a:p>
          <a:p>
            <a:r>
              <a:rPr lang="en-US" sz="2000" b="1" dirty="0" err="1" smtClean="0"/>
              <a:t>Molality</a:t>
            </a:r>
            <a:r>
              <a:rPr lang="en-US" sz="2000" b="1" dirty="0" smtClean="0"/>
              <a:t>  = 0.17 mole/ 0.99 kg = 0.172</a:t>
            </a:r>
          </a:p>
          <a:p>
            <a:r>
              <a:rPr lang="en-US" sz="2000" b="1" dirty="0" smtClean="0"/>
              <a:t>Mole fraction = 0.17/ (0.17 + (990/18) = 3.08 x 10</a:t>
            </a:r>
            <a:r>
              <a:rPr lang="en-US" sz="2000" b="1" baseline="30000" dirty="0" smtClean="0"/>
              <a:t>-3</a:t>
            </a:r>
            <a:endParaRPr lang="en-US" sz="2000" b="1" dirty="0" smtClean="0"/>
          </a:p>
          <a:p>
            <a:pPr marL="457200" indent="-457200">
              <a:buAutoNum type="arabicPeriod" startAt="2"/>
            </a:pPr>
            <a:r>
              <a:rPr lang="en-US" sz="2000" b="1" dirty="0" smtClean="0">
                <a:solidFill>
                  <a:srgbClr val="FF0000"/>
                </a:solidFill>
              </a:rPr>
              <a:t>Mole fraction of aqueous glucose solution is 0.025. What is the molar &amp; mass concentration of glucose? </a:t>
            </a:r>
            <a:r>
              <a:rPr lang="en-US" sz="1700" dirty="0" smtClean="0">
                <a:solidFill>
                  <a:srgbClr val="FF0000"/>
                </a:solidFill>
              </a:rPr>
              <a:t>(Assumption: specific density of the solution = 1) </a:t>
            </a:r>
          </a:p>
          <a:p>
            <a:pPr marL="457200" indent="-457200">
              <a:buNone/>
            </a:pPr>
            <a:r>
              <a:rPr lang="en-US" sz="2000" b="1" dirty="0" smtClean="0">
                <a:solidFill>
                  <a:srgbClr val="FF0000"/>
                </a:solidFill>
              </a:rPr>
              <a:t>	Moles of glucose = 0.025 = 0.25 x 180 = 4.5 g</a:t>
            </a:r>
          </a:p>
          <a:p>
            <a:pPr marL="457200" indent="-457200">
              <a:buNone/>
            </a:pPr>
            <a:r>
              <a:rPr lang="en-US" sz="2000" b="1" dirty="0" smtClean="0">
                <a:solidFill>
                  <a:srgbClr val="FF0000"/>
                </a:solidFill>
              </a:rPr>
              <a:t>	 &amp; moles of water = 0.975 = 0.75 x 18 = 17.55 g</a:t>
            </a:r>
          </a:p>
          <a:p>
            <a:pPr marL="457200" indent="-457200">
              <a:buNone/>
            </a:pPr>
            <a:r>
              <a:rPr lang="en-US" sz="2000" b="1" dirty="0" smtClean="0">
                <a:solidFill>
                  <a:srgbClr val="FF0000"/>
                </a:solidFill>
              </a:rPr>
              <a:t>	molar concentration = (.025/ 17.55) x 1000 = 1.42 M</a:t>
            </a:r>
          </a:p>
          <a:p>
            <a:pPr marL="457200" indent="-457200">
              <a:buNone/>
            </a:pPr>
            <a:r>
              <a:rPr lang="en-US" sz="2000" b="1" dirty="0" smtClean="0">
                <a:solidFill>
                  <a:srgbClr val="FF0000"/>
                </a:solidFill>
              </a:rPr>
              <a:t>	mass concentration = (4.5 g/17.55) x 1000 = 256.4 g/L</a:t>
            </a:r>
          </a:p>
          <a:p>
            <a:pPr marL="457200" indent="-457200">
              <a:buNone/>
            </a:pPr>
            <a:r>
              <a:rPr lang="en-US" sz="2000" b="1" dirty="0" smtClean="0"/>
              <a:t>	</a:t>
            </a:r>
            <a:endParaRPr lang="en-IN" sz="2000" b="1" dirty="0"/>
          </a:p>
        </p:txBody>
      </p:sp>
    </p:spTree>
    <p:extLst>
      <p:ext uri="{BB962C8B-B14F-4D97-AF65-F5344CB8AC3E}">
        <p14:creationId xmlns:p14="http://schemas.microsoft.com/office/powerpoint/2010/main" val="78579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654032"/>
          </a:xfrm>
        </p:spPr>
        <p:txBody>
          <a:bodyPr>
            <a:normAutofit/>
          </a:bodyPr>
          <a:lstStyle/>
          <a:p>
            <a:r>
              <a:rPr lang="en-US" sz="3200" b="1" dirty="0" smtClean="0">
                <a:solidFill>
                  <a:srgbClr val="C00000"/>
                </a:solidFill>
              </a:rPr>
              <a:t>Environmental Units</a:t>
            </a:r>
            <a:endParaRPr lang="en-IN" sz="3200" b="1" dirty="0">
              <a:solidFill>
                <a:srgbClr val="C00000"/>
              </a:solidFill>
            </a:endParaRPr>
          </a:p>
        </p:txBody>
      </p:sp>
      <p:sp>
        <p:nvSpPr>
          <p:cNvPr id="3" name="Content Placeholder 2"/>
          <p:cNvSpPr>
            <a:spLocks noGrp="1"/>
          </p:cNvSpPr>
          <p:nvPr>
            <p:ph idx="1"/>
          </p:nvPr>
        </p:nvSpPr>
        <p:spPr>
          <a:xfrm>
            <a:off x="467544" y="836712"/>
            <a:ext cx="8229600" cy="5857892"/>
          </a:xfrm>
        </p:spPr>
        <p:txBody>
          <a:bodyPr>
            <a:normAutofit/>
          </a:bodyPr>
          <a:lstStyle/>
          <a:p>
            <a:pPr marL="0" indent="0">
              <a:buNone/>
            </a:pPr>
            <a:r>
              <a:rPr lang="en-US" b="1" dirty="0" smtClean="0">
                <a:solidFill>
                  <a:srgbClr val="0000FF"/>
                </a:solidFill>
              </a:rPr>
              <a:t>Q1. </a:t>
            </a:r>
            <a:r>
              <a:rPr lang="en-US" dirty="0" smtClean="0">
                <a:solidFill>
                  <a:srgbClr val="0000FF"/>
                </a:solidFill>
              </a:rPr>
              <a:t>Concentration of Uranium in historically contaminated soil is 100 </a:t>
            </a:r>
            <a:r>
              <a:rPr lang="el-GR" dirty="0" smtClean="0">
                <a:solidFill>
                  <a:srgbClr val="0000FF"/>
                </a:solidFill>
              </a:rPr>
              <a:t>μ</a:t>
            </a:r>
            <a:r>
              <a:rPr lang="en-IN" dirty="0" smtClean="0">
                <a:solidFill>
                  <a:srgbClr val="0000FF"/>
                </a:solidFill>
              </a:rPr>
              <a:t>g/L.</a:t>
            </a:r>
            <a:r>
              <a:rPr lang="en-IN" baseline="30000" dirty="0" smtClean="0">
                <a:solidFill>
                  <a:srgbClr val="0000FF"/>
                </a:solidFill>
              </a:rPr>
              <a:t> </a:t>
            </a:r>
            <a:r>
              <a:rPr lang="en-IN" dirty="0" smtClean="0">
                <a:solidFill>
                  <a:srgbClr val="0000FF"/>
                </a:solidFill>
              </a:rPr>
              <a:t>How much Uranium is present in 1 g of soil? The sp. gravity of soil is 2.60.</a:t>
            </a:r>
          </a:p>
          <a:p>
            <a:pPr marL="0" indent="0">
              <a:buNone/>
            </a:pPr>
            <a:r>
              <a:rPr lang="en-IN" b="1" dirty="0" smtClean="0">
                <a:solidFill>
                  <a:srgbClr val="0000FF"/>
                </a:solidFill>
              </a:rPr>
              <a:t>Sol. </a:t>
            </a:r>
            <a:r>
              <a:rPr lang="en-US" dirty="0">
                <a:solidFill>
                  <a:srgbClr val="0000FF"/>
                </a:solidFill>
              </a:rPr>
              <a:t>100 </a:t>
            </a:r>
            <a:r>
              <a:rPr lang="el-GR" dirty="0">
                <a:solidFill>
                  <a:srgbClr val="0000FF"/>
                </a:solidFill>
              </a:rPr>
              <a:t>μ</a:t>
            </a:r>
            <a:r>
              <a:rPr lang="en-IN" dirty="0" smtClean="0">
                <a:solidFill>
                  <a:srgbClr val="0000FF"/>
                </a:solidFill>
              </a:rPr>
              <a:t>g of U in 1L of soil</a:t>
            </a:r>
          </a:p>
          <a:p>
            <a:pPr marL="0" indent="0">
              <a:buNone/>
            </a:pPr>
            <a:r>
              <a:rPr lang="en-IN" dirty="0" smtClean="0">
                <a:solidFill>
                  <a:srgbClr val="0000FF"/>
                </a:solidFill>
              </a:rPr>
              <a:t>i.e., 100</a:t>
            </a:r>
            <a:r>
              <a:rPr lang="en-US" dirty="0" smtClean="0">
                <a:solidFill>
                  <a:srgbClr val="0000FF"/>
                </a:solidFill>
              </a:rPr>
              <a:t> </a:t>
            </a:r>
            <a:r>
              <a:rPr lang="el-GR" dirty="0" smtClean="0">
                <a:solidFill>
                  <a:srgbClr val="0000FF"/>
                </a:solidFill>
              </a:rPr>
              <a:t>μ</a:t>
            </a:r>
            <a:r>
              <a:rPr lang="en-IN" dirty="0" smtClean="0">
                <a:solidFill>
                  <a:srgbClr val="0000FF"/>
                </a:solidFill>
              </a:rPr>
              <a:t>g of U in 1L x 1000 g/1L x 2.60 =2600 g of soil</a:t>
            </a:r>
          </a:p>
          <a:p>
            <a:pPr marL="0" indent="0">
              <a:buNone/>
            </a:pPr>
            <a:r>
              <a:rPr lang="en-IN" dirty="0" smtClean="0">
                <a:solidFill>
                  <a:srgbClr val="0000FF"/>
                </a:solidFill>
              </a:rPr>
              <a:t>i.e., 0.0385 </a:t>
            </a:r>
            <a:r>
              <a:rPr lang="el-GR" dirty="0" smtClean="0">
                <a:solidFill>
                  <a:srgbClr val="0000FF"/>
                </a:solidFill>
              </a:rPr>
              <a:t>μ</a:t>
            </a:r>
            <a:r>
              <a:rPr lang="en-IN" dirty="0" smtClean="0">
                <a:solidFill>
                  <a:srgbClr val="0000FF"/>
                </a:solidFill>
              </a:rPr>
              <a:t>g of U in 1 g of soil</a:t>
            </a:r>
          </a:p>
          <a:p>
            <a:pPr marL="0" indent="0">
              <a:buNone/>
            </a:pPr>
            <a:endParaRPr lang="en-IN" baseline="30000" dirty="0">
              <a:solidFill>
                <a:srgbClr val="0000FF"/>
              </a:solidFill>
            </a:endParaRPr>
          </a:p>
        </p:txBody>
      </p:sp>
    </p:spTree>
    <p:extLst>
      <p:ext uri="{BB962C8B-B14F-4D97-AF65-F5344CB8AC3E}">
        <p14:creationId xmlns:p14="http://schemas.microsoft.com/office/powerpoint/2010/main" val="186676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654032"/>
          </a:xfrm>
        </p:spPr>
        <p:txBody>
          <a:bodyPr>
            <a:normAutofit/>
          </a:bodyPr>
          <a:lstStyle/>
          <a:p>
            <a:r>
              <a:rPr lang="en-US" sz="3200" b="1" dirty="0" smtClean="0">
                <a:solidFill>
                  <a:srgbClr val="C00000"/>
                </a:solidFill>
              </a:rPr>
              <a:t>Environmental Units</a:t>
            </a:r>
            <a:endParaRPr lang="en-IN" sz="3200" b="1" dirty="0">
              <a:solidFill>
                <a:srgbClr val="C00000"/>
              </a:solidFill>
            </a:endParaRPr>
          </a:p>
        </p:txBody>
      </p:sp>
      <p:sp>
        <p:nvSpPr>
          <p:cNvPr id="3" name="Content Placeholder 2"/>
          <p:cNvSpPr>
            <a:spLocks noGrp="1"/>
          </p:cNvSpPr>
          <p:nvPr>
            <p:ph idx="1"/>
          </p:nvPr>
        </p:nvSpPr>
        <p:spPr>
          <a:xfrm>
            <a:off x="0" y="836712"/>
            <a:ext cx="9144000" cy="5857892"/>
          </a:xfrm>
        </p:spPr>
        <p:txBody>
          <a:bodyPr>
            <a:normAutofit fontScale="92500"/>
          </a:bodyPr>
          <a:lstStyle/>
          <a:p>
            <a:pPr marL="0" indent="0">
              <a:buNone/>
            </a:pPr>
            <a:r>
              <a:rPr lang="en-US" b="1" dirty="0" smtClean="0">
                <a:solidFill>
                  <a:srgbClr val="0000FF"/>
                </a:solidFill>
              </a:rPr>
              <a:t>Q2.	</a:t>
            </a:r>
            <a:r>
              <a:rPr lang="en-US" dirty="0" smtClean="0">
                <a:solidFill>
                  <a:srgbClr val="0000FF"/>
                </a:solidFill>
              </a:rPr>
              <a:t>The ambient concentration of CO</a:t>
            </a:r>
            <a:r>
              <a:rPr lang="en-US" baseline="-25000" dirty="0" smtClean="0">
                <a:solidFill>
                  <a:srgbClr val="0000FF"/>
                </a:solidFill>
              </a:rPr>
              <a:t>2</a:t>
            </a:r>
            <a:r>
              <a:rPr lang="en-US" dirty="0" smtClean="0">
                <a:solidFill>
                  <a:srgbClr val="0000FF"/>
                </a:solidFill>
              </a:rPr>
              <a:t> in a city is 400 ppm (v/v) on a particular day. Express its concentration as mg/L (ppm in m/v)of air. Assume STP.</a:t>
            </a:r>
          </a:p>
          <a:p>
            <a:pPr marL="0" indent="0">
              <a:buNone/>
            </a:pPr>
            <a:r>
              <a:rPr lang="en-US" b="1" u="sng" dirty="0" smtClean="0">
                <a:solidFill>
                  <a:srgbClr val="0000FF"/>
                </a:solidFill>
              </a:rPr>
              <a:t>Sol</a:t>
            </a:r>
            <a:r>
              <a:rPr lang="en-US" b="1" dirty="0" smtClean="0">
                <a:solidFill>
                  <a:srgbClr val="0000FF"/>
                </a:solidFill>
              </a:rPr>
              <a:t>. </a:t>
            </a:r>
            <a:r>
              <a:rPr lang="en-US" dirty="0" smtClean="0">
                <a:solidFill>
                  <a:srgbClr val="0000FF"/>
                </a:solidFill>
              </a:rPr>
              <a:t>400 x 10</a:t>
            </a:r>
            <a:r>
              <a:rPr lang="en-US" baseline="30000" dirty="0" smtClean="0">
                <a:solidFill>
                  <a:srgbClr val="0000FF"/>
                </a:solidFill>
              </a:rPr>
              <a:t>-6</a:t>
            </a:r>
            <a:r>
              <a:rPr lang="en-US" dirty="0" smtClean="0">
                <a:solidFill>
                  <a:srgbClr val="0000FF"/>
                </a:solidFill>
              </a:rPr>
              <a:t> L of </a:t>
            </a:r>
            <a:r>
              <a:rPr lang="en-US" dirty="0">
                <a:solidFill>
                  <a:srgbClr val="0000FF"/>
                </a:solidFill>
              </a:rPr>
              <a:t>CO</a:t>
            </a:r>
            <a:r>
              <a:rPr lang="en-US" baseline="-25000" dirty="0">
                <a:solidFill>
                  <a:srgbClr val="0000FF"/>
                </a:solidFill>
              </a:rPr>
              <a:t>2</a:t>
            </a:r>
            <a:r>
              <a:rPr lang="en-US" dirty="0">
                <a:solidFill>
                  <a:srgbClr val="0000FF"/>
                </a:solidFill>
              </a:rPr>
              <a:t> </a:t>
            </a:r>
            <a:r>
              <a:rPr lang="en-US" dirty="0" smtClean="0">
                <a:solidFill>
                  <a:srgbClr val="0000FF"/>
                </a:solidFill>
              </a:rPr>
              <a:t>in 1 L of air (def. of ppm)</a:t>
            </a:r>
          </a:p>
          <a:p>
            <a:pPr marL="0" indent="0">
              <a:buNone/>
            </a:pPr>
            <a:r>
              <a:rPr lang="en-US" dirty="0" smtClean="0">
                <a:solidFill>
                  <a:srgbClr val="0000FF"/>
                </a:solidFill>
              </a:rPr>
              <a:t>Mass of </a:t>
            </a:r>
            <a:r>
              <a:rPr lang="en-US" dirty="0">
                <a:solidFill>
                  <a:srgbClr val="0000FF"/>
                </a:solidFill>
              </a:rPr>
              <a:t>400 of CO</a:t>
            </a:r>
            <a:r>
              <a:rPr lang="en-US" baseline="-25000" dirty="0">
                <a:solidFill>
                  <a:srgbClr val="0000FF"/>
                </a:solidFill>
              </a:rPr>
              <a:t>2</a:t>
            </a:r>
            <a:r>
              <a:rPr lang="en-US" dirty="0">
                <a:solidFill>
                  <a:srgbClr val="0000FF"/>
                </a:solidFill>
              </a:rPr>
              <a:t> </a:t>
            </a:r>
            <a:r>
              <a:rPr lang="en-US" dirty="0" smtClean="0">
                <a:solidFill>
                  <a:srgbClr val="0000FF"/>
                </a:solidFill>
              </a:rPr>
              <a:t>can be calculated using the ideal gas law:                     </a:t>
            </a:r>
            <a:r>
              <a:rPr lang="en-US" b="1" dirty="0" smtClean="0">
                <a:solidFill>
                  <a:srgbClr val="0000FF"/>
                </a:solidFill>
              </a:rPr>
              <a:t>PV = </a:t>
            </a:r>
            <a:r>
              <a:rPr lang="en-US" b="1" dirty="0" err="1" smtClean="0">
                <a:solidFill>
                  <a:srgbClr val="0000FF"/>
                </a:solidFill>
              </a:rPr>
              <a:t>nRT</a:t>
            </a:r>
            <a:endParaRPr lang="en-US" b="1" dirty="0" smtClean="0">
              <a:solidFill>
                <a:srgbClr val="0000FF"/>
              </a:solidFill>
            </a:endParaRPr>
          </a:p>
          <a:p>
            <a:pPr marL="0" indent="0">
              <a:buNone/>
            </a:pPr>
            <a:r>
              <a:rPr lang="en-US" dirty="0" smtClean="0">
                <a:solidFill>
                  <a:srgbClr val="0000FF"/>
                </a:solidFill>
              </a:rPr>
              <a:t>1 </a:t>
            </a:r>
            <a:r>
              <a:rPr lang="en-US" dirty="0" err="1" smtClean="0">
                <a:solidFill>
                  <a:srgbClr val="0000FF"/>
                </a:solidFill>
              </a:rPr>
              <a:t>atm</a:t>
            </a:r>
            <a:r>
              <a:rPr lang="en-US" dirty="0" smtClean="0">
                <a:solidFill>
                  <a:srgbClr val="0000FF"/>
                </a:solidFill>
              </a:rPr>
              <a:t> x </a:t>
            </a:r>
            <a:r>
              <a:rPr lang="en-US" dirty="0">
                <a:solidFill>
                  <a:srgbClr val="0000FF"/>
                </a:solidFill>
              </a:rPr>
              <a:t>400 x </a:t>
            </a:r>
            <a:r>
              <a:rPr lang="en-US" dirty="0" smtClean="0">
                <a:solidFill>
                  <a:srgbClr val="0000FF"/>
                </a:solidFill>
              </a:rPr>
              <a:t>10</a:t>
            </a:r>
            <a:r>
              <a:rPr lang="en-US" baseline="30000" dirty="0">
                <a:solidFill>
                  <a:srgbClr val="0000FF"/>
                </a:solidFill>
              </a:rPr>
              <a:t>-</a:t>
            </a:r>
            <a:r>
              <a:rPr lang="en-US" baseline="30000" dirty="0" smtClean="0">
                <a:solidFill>
                  <a:srgbClr val="0000FF"/>
                </a:solidFill>
              </a:rPr>
              <a:t>6</a:t>
            </a:r>
            <a:r>
              <a:rPr lang="en-US" dirty="0" smtClean="0">
                <a:solidFill>
                  <a:srgbClr val="0000FF"/>
                </a:solidFill>
              </a:rPr>
              <a:t> </a:t>
            </a:r>
            <a:r>
              <a:rPr lang="en-US" dirty="0">
                <a:solidFill>
                  <a:srgbClr val="0000FF"/>
                </a:solidFill>
              </a:rPr>
              <a:t>L </a:t>
            </a:r>
            <a:r>
              <a:rPr lang="en-US" dirty="0" smtClean="0">
                <a:solidFill>
                  <a:srgbClr val="0000FF"/>
                </a:solidFill>
              </a:rPr>
              <a:t>= n(0.082 </a:t>
            </a:r>
            <a:r>
              <a:rPr lang="en-US" dirty="0" err="1" smtClean="0">
                <a:solidFill>
                  <a:srgbClr val="0000FF"/>
                </a:solidFill>
              </a:rPr>
              <a:t>Latm</a:t>
            </a:r>
            <a:r>
              <a:rPr lang="en-US" dirty="0" smtClean="0">
                <a:solidFill>
                  <a:srgbClr val="0000FF"/>
                </a:solidFill>
              </a:rPr>
              <a:t>/</a:t>
            </a:r>
            <a:r>
              <a:rPr lang="en-US" dirty="0" err="1" smtClean="0">
                <a:solidFill>
                  <a:srgbClr val="0000FF"/>
                </a:solidFill>
              </a:rPr>
              <a:t>mol.K</a:t>
            </a:r>
            <a:r>
              <a:rPr lang="en-US" dirty="0" smtClean="0">
                <a:solidFill>
                  <a:srgbClr val="0000FF"/>
                </a:solidFill>
              </a:rPr>
              <a:t>) x 273.15 K</a:t>
            </a:r>
          </a:p>
          <a:p>
            <a:pPr marL="0" indent="0">
              <a:buNone/>
            </a:pPr>
            <a:r>
              <a:rPr lang="en-US" dirty="0" smtClean="0">
                <a:solidFill>
                  <a:srgbClr val="0000FF"/>
                </a:solidFill>
              </a:rPr>
              <a:t>n = 17.86 x 10</a:t>
            </a:r>
            <a:r>
              <a:rPr lang="en-US" baseline="30000" dirty="0">
                <a:solidFill>
                  <a:srgbClr val="0000FF"/>
                </a:solidFill>
              </a:rPr>
              <a:t>-</a:t>
            </a:r>
            <a:r>
              <a:rPr lang="en-US" baseline="30000" dirty="0" smtClean="0">
                <a:solidFill>
                  <a:srgbClr val="0000FF"/>
                </a:solidFill>
              </a:rPr>
              <a:t>6</a:t>
            </a:r>
            <a:r>
              <a:rPr lang="en-US" dirty="0" smtClean="0">
                <a:solidFill>
                  <a:srgbClr val="0000FF"/>
                </a:solidFill>
              </a:rPr>
              <a:t> moles </a:t>
            </a:r>
          </a:p>
          <a:p>
            <a:pPr marL="0" indent="0">
              <a:buNone/>
            </a:pPr>
            <a:r>
              <a:rPr lang="en-US" dirty="0">
                <a:solidFill>
                  <a:srgbClr val="0000FF"/>
                </a:solidFill>
              </a:rPr>
              <a:t>Weight of CO</a:t>
            </a:r>
            <a:r>
              <a:rPr lang="en-US" baseline="-25000" dirty="0">
                <a:solidFill>
                  <a:srgbClr val="0000FF"/>
                </a:solidFill>
              </a:rPr>
              <a:t>2</a:t>
            </a:r>
            <a:r>
              <a:rPr lang="en-US" dirty="0">
                <a:solidFill>
                  <a:srgbClr val="0000FF"/>
                </a:solidFill>
              </a:rPr>
              <a:t> </a:t>
            </a:r>
            <a:r>
              <a:rPr lang="en-US" dirty="0" smtClean="0">
                <a:solidFill>
                  <a:srgbClr val="0000FF"/>
                </a:solidFill>
              </a:rPr>
              <a:t>in 1 </a:t>
            </a:r>
            <a:r>
              <a:rPr lang="en-US" dirty="0">
                <a:solidFill>
                  <a:srgbClr val="0000FF"/>
                </a:solidFill>
              </a:rPr>
              <a:t>L of air </a:t>
            </a:r>
            <a:r>
              <a:rPr lang="en-US" dirty="0" smtClean="0">
                <a:solidFill>
                  <a:srgbClr val="0000FF"/>
                </a:solidFill>
              </a:rPr>
              <a:t>= </a:t>
            </a:r>
            <a:r>
              <a:rPr lang="en-US" dirty="0">
                <a:solidFill>
                  <a:srgbClr val="0000FF"/>
                </a:solidFill>
              </a:rPr>
              <a:t>17.86 x </a:t>
            </a:r>
            <a:r>
              <a:rPr lang="en-US" dirty="0" smtClean="0">
                <a:solidFill>
                  <a:srgbClr val="0000FF"/>
                </a:solidFill>
              </a:rPr>
              <a:t>10</a:t>
            </a:r>
            <a:r>
              <a:rPr lang="en-US" baseline="30000" dirty="0">
                <a:solidFill>
                  <a:srgbClr val="0000FF"/>
                </a:solidFill>
              </a:rPr>
              <a:t>-</a:t>
            </a:r>
            <a:r>
              <a:rPr lang="en-US" baseline="30000" dirty="0" smtClean="0">
                <a:solidFill>
                  <a:srgbClr val="0000FF"/>
                </a:solidFill>
              </a:rPr>
              <a:t>6</a:t>
            </a:r>
            <a:r>
              <a:rPr lang="en-US" dirty="0" smtClean="0">
                <a:solidFill>
                  <a:srgbClr val="0000FF"/>
                </a:solidFill>
              </a:rPr>
              <a:t> x 44 g = 785.84 </a:t>
            </a:r>
            <a:r>
              <a:rPr lang="el-GR" dirty="0" smtClean="0">
                <a:solidFill>
                  <a:srgbClr val="0000FF"/>
                </a:solidFill>
              </a:rPr>
              <a:t>μ</a:t>
            </a:r>
            <a:r>
              <a:rPr lang="en-IN" dirty="0" smtClean="0">
                <a:solidFill>
                  <a:srgbClr val="0000FF"/>
                </a:solidFill>
              </a:rPr>
              <a:t>g = 0.785 mg</a:t>
            </a:r>
          </a:p>
          <a:p>
            <a:pPr marL="0" indent="0">
              <a:buNone/>
            </a:pPr>
            <a:r>
              <a:rPr lang="en-IN" u="sng" dirty="0" smtClean="0">
                <a:solidFill>
                  <a:srgbClr val="0000FF"/>
                </a:solidFill>
              </a:rPr>
              <a:t>Concentration of </a:t>
            </a:r>
            <a:r>
              <a:rPr lang="en-US" u="sng" dirty="0">
                <a:solidFill>
                  <a:srgbClr val="0000FF"/>
                </a:solidFill>
              </a:rPr>
              <a:t>CO</a:t>
            </a:r>
            <a:r>
              <a:rPr lang="en-US" u="sng" baseline="-25000" dirty="0">
                <a:solidFill>
                  <a:srgbClr val="0000FF"/>
                </a:solidFill>
              </a:rPr>
              <a:t>2</a:t>
            </a:r>
            <a:r>
              <a:rPr lang="en-US" u="sng" dirty="0">
                <a:solidFill>
                  <a:srgbClr val="0000FF"/>
                </a:solidFill>
              </a:rPr>
              <a:t> </a:t>
            </a:r>
            <a:r>
              <a:rPr lang="en-US" u="sng" dirty="0" smtClean="0">
                <a:solidFill>
                  <a:srgbClr val="0000FF"/>
                </a:solidFill>
              </a:rPr>
              <a:t>in atmosphere = 0.785 g/L</a:t>
            </a:r>
          </a:p>
          <a:p>
            <a:pPr>
              <a:buNone/>
            </a:pPr>
            <a:endParaRPr lang="en-IN" b="1" dirty="0"/>
          </a:p>
        </p:txBody>
      </p:sp>
    </p:spTree>
    <p:extLst>
      <p:ext uri="{BB962C8B-B14F-4D97-AF65-F5344CB8AC3E}">
        <p14:creationId xmlns:p14="http://schemas.microsoft.com/office/powerpoint/2010/main" val="337076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9842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22697" y="692696"/>
            <a:ext cx="8153036" cy="2585323"/>
          </a:xfrm>
          <a:prstGeom prst="rect">
            <a:avLst/>
          </a:prstGeom>
          <a:solidFill>
            <a:srgbClr val="FFFFFF">
              <a:alpha val="69804"/>
            </a:srgbClr>
          </a:solidFill>
        </p:spPr>
        <p:txBody>
          <a:bodyPr wrap="square" lIns="91440" tIns="45720" rIns="91440" bIns="45720">
            <a:spAutoFit/>
          </a:bodyPr>
          <a:lstStyle/>
          <a:p>
            <a:pPr algn="ctr"/>
            <a:r>
              <a:rPr lang="en-US" sz="5400" b="1" cap="none" spc="0" dirty="0" smtClean="0">
                <a:ln w="17780" cmpd="sng">
                  <a:solidFill>
                    <a:schemeClr val="tx1"/>
                  </a:solidFill>
                  <a:prstDash val="solid"/>
                  <a:miter lim="800000"/>
                </a:ln>
                <a:solidFill>
                  <a:srgbClr val="FFFF00"/>
                </a:solidFill>
                <a:effectLst>
                  <a:outerShdw blurRad="50800" algn="tl" rotWithShape="0">
                    <a:srgbClr val="000000"/>
                  </a:outerShdw>
                </a:effectLst>
              </a:rPr>
              <a:t>Why </a:t>
            </a:r>
            <a:r>
              <a:rPr lang="en-US" sz="5400" b="1" dirty="0" smtClean="0">
                <a:ln w="17780" cmpd="sng">
                  <a:solidFill>
                    <a:schemeClr val="tx1"/>
                  </a:solidFill>
                  <a:prstDash val="solid"/>
                  <a:miter lim="800000"/>
                </a:ln>
                <a:solidFill>
                  <a:srgbClr val="FFFF00"/>
                </a:solidFill>
                <a:effectLst>
                  <a:outerShdw blurRad="50800" algn="tl" rotWithShape="0">
                    <a:srgbClr val="000000"/>
                  </a:outerShdw>
                </a:effectLst>
              </a:rPr>
              <a:t>take </a:t>
            </a:r>
            <a:r>
              <a:rPr lang="en-US" sz="5400" b="1" cap="none" spc="0" dirty="0" smtClean="0">
                <a:ln w="17780" cmpd="sng">
                  <a:solidFill>
                    <a:schemeClr val="tx1"/>
                  </a:solidFill>
                  <a:prstDash val="solid"/>
                  <a:miter lim="800000"/>
                </a:ln>
                <a:solidFill>
                  <a:srgbClr val="FFFF00"/>
                </a:solidFill>
                <a:effectLst>
                  <a:outerShdw blurRad="50800" algn="tl" rotWithShape="0">
                    <a:srgbClr val="000000"/>
                  </a:outerShdw>
                </a:effectLst>
              </a:rPr>
              <a:t>this course?  </a:t>
            </a:r>
          </a:p>
          <a:p>
            <a:pPr algn="ctr"/>
            <a:r>
              <a:rPr lang="en-US" sz="5400" b="1" cap="none" spc="0" dirty="0" smtClean="0">
                <a:ln w="17780" cmpd="sng">
                  <a:solidFill>
                    <a:schemeClr val="tx1"/>
                  </a:solidFill>
                  <a:prstDash val="solid"/>
                  <a:miter lim="800000"/>
                </a:ln>
                <a:solidFill>
                  <a:srgbClr val="FFFF00"/>
                </a:solidFill>
                <a:effectLst>
                  <a:outerShdw blurRad="50800" algn="tl" rotWithShape="0">
                    <a:srgbClr val="000000"/>
                  </a:outerShdw>
                </a:effectLst>
              </a:rPr>
              <a:t>Why study about the environment?</a:t>
            </a:r>
            <a:endParaRPr lang="en-US" sz="5400" b="1" cap="none" spc="0" dirty="0">
              <a:ln w="17780" cmpd="sng">
                <a:solidFill>
                  <a:schemeClr val="tx1"/>
                </a:solidFill>
                <a:prstDash val="solid"/>
                <a:miter lim="800000"/>
              </a:ln>
              <a:solidFill>
                <a:srgbClr val="FFFF00"/>
              </a:solidFill>
              <a:effectLst>
                <a:outerShdw blurRad="50800" algn="tl" rotWithShape="0">
                  <a:srgbClr val="000000"/>
                </a:outerShdw>
              </a:effectLst>
            </a:endParaRPr>
          </a:p>
        </p:txBody>
      </p:sp>
      <p:sp>
        <p:nvSpPr>
          <p:cNvPr id="2" name="TextBox 1"/>
          <p:cNvSpPr txBox="1"/>
          <p:nvPr/>
        </p:nvSpPr>
        <p:spPr>
          <a:xfrm>
            <a:off x="611560" y="4077072"/>
            <a:ext cx="8136903" cy="646331"/>
          </a:xfrm>
          <a:prstGeom prst="rect">
            <a:avLst/>
          </a:prstGeom>
          <a:noFill/>
        </p:spPr>
        <p:txBody>
          <a:bodyPr wrap="square" rtlCol="0">
            <a:spAutoFit/>
          </a:bodyPr>
          <a:lstStyle/>
          <a:p>
            <a:r>
              <a:rPr lang="en-IN" sz="3600" dirty="0" smtClean="0">
                <a:solidFill>
                  <a:srgbClr val="FF0000"/>
                </a:solidFill>
              </a:rPr>
              <a:t>Common to all branches of engineering</a:t>
            </a:r>
            <a:endParaRPr lang="en-IN" sz="3600" dirty="0">
              <a:solidFill>
                <a:srgbClr val="FF0000"/>
              </a:solidFill>
            </a:endParaRPr>
          </a:p>
        </p:txBody>
      </p:sp>
    </p:spTree>
    <p:extLst>
      <p:ext uri="{BB962C8B-B14F-4D97-AF65-F5344CB8AC3E}">
        <p14:creationId xmlns:p14="http://schemas.microsoft.com/office/powerpoint/2010/main" val="15401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654032"/>
          </a:xfrm>
        </p:spPr>
        <p:txBody>
          <a:bodyPr>
            <a:normAutofit/>
          </a:bodyPr>
          <a:lstStyle/>
          <a:p>
            <a:r>
              <a:rPr lang="en-US" sz="3200" b="1" dirty="0" smtClean="0">
                <a:solidFill>
                  <a:srgbClr val="C00000"/>
                </a:solidFill>
              </a:rPr>
              <a:t>Environmental Units</a:t>
            </a:r>
            <a:endParaRPr lang="en-IN" sz="3200" b="1" dirty="0">
              <a:solidFill>
                <a:srgbClr val="C00000"/>
              </a:solidFill>
            </a:endParaRPr>
          </a:p>
        </p:txBody>
      </p:sp>
      <p:sp>
        <p:nvSpPr>
          <p:cNvPr id="3" name="Content Placeholder 2"/>
          <p:cNvSpPr>
            <a:spLocks noGrp="1"/>
          </p:cNvSpPr>
          <p:nvPr>
            <p:ph idx="1"/>
          </p:nvPr>
        </p:nvSpPr>
        <p:spPr>
          <a:xfrm>
            <a:off x="467544" y="836712"/>
            <a:ext cx="8229600" cy="1152128"/>
          </a:xfrm>
        </p:spPr>
        <p:txBody>
          <a:bodyPr>
            <a:normAutofit/>
          </a:bodyPr>
          <a:lstStyle/>
          <a:p>
            <a:pPr marL="0" indent="0">
              <a:buNone/>
            </a:pPr>
            <a:r>
              <a:rPr lang="en-IN" u="sng" dirty="0" smtClean="0">
                <a:solidFill>
                  <a:srgbClr val="0000FF"/>
                </a:solidFill>
              </a:rPr>
              <a:t>Units are simple but very important to get right</a:t>
            </a:r>
            <a:r>
              <a:rPr lang="en-US" b="1" dirty="0" smtClean="0">
                <a:solidFill>
                  <a:srgbClr val="0000FF"/>
                </a:solidFill>
              </a:rPr>
              <a:t>		</a:t>
            </a:r>
            <a:endParaRPr lang="en-US" b="1" dirty="0">
              <a:solidFill>
                <a:srgbClr val="0000FF"/>
              </a:solidFill>
            </a:endParaRPr>
          </a:p>
          <a:p>
            <a:pPr>
              <a:buNone/>
            </a:pPr>
            <a:endParaRPr lang="en-IN" b="1" dirty="0"/>
          </a:p>
        </p:txBody>
      </p:sp>
      <p:sp>
        <p:nvSpPr>
          <p:cNvPr id="5" name="Rectangle 4"/>
          <p:cNvSpPr/>
          <p:nvPr/>
        </p:nvSpPr>
        <p:spPr>
          <a:xfrm>
            <a:off x="0" y="1484784"/>
            <a:ext cx="9036496" cy="523220"/>
          </a:xfrm>
          <a:prstGeom prst="rect">
            <a:avLst/>
          </a:prstGeom>
        </p:spPr>
        <p:txBody>
          <a:bodyPr wrap="square">
            <a:spAutoFit/>
          </a:bodyPr>
          <a:lstStyle/>
          <a:p>
            <a:r>
              <a:rPr lang="en-IN" sz="2800" b="1" dirty="0">
                <a:solidFill>
                  <a:srgbClr val="61636A"/>
                </a:solidFill>
                <a:latin typeface="Lucida Grande"/>
              </a:rPr>
              <a:t>A</a:t>
            </a:r>
            <a:r>
              <a:rPr lang="en-IN" sz="2800" b="1" dirty="0" smtClean="0">
                <a:solidFill>
                  <a:srgbClr val="61636A"/>
                </a:solidFill>
                <a:latin typeface="Lucida Grande"/>
              </a:rPr>
              <a:t>ir </a:t>
            </a:r>
            <a:r>
              <a:rPr lang="en-IN" sz="2800" b="1" dirty="0">
                <a:solidFill>
                  <a:srgbClr val="61636A"/>
                </a:solidFill>
                <a:latin typeface="Lucida Grande"/>
              </a:rPr>
              <a:t>C</a:t>
            </a:r>
            <a:r>
              <a:rPr lang="en-IN" sz="2800" b="1" dirty="0" smtClean="0">
                <a:solidFill>
                  <a:srgbClr val="61636A"/>
                </a:solidFill>
                <a:latin typeface="Lucida Grande"/>
              </a:rPr>
              <a:t>anada </a:t>
            </a:r>
            <a:r>
              <a:rPr lang="en-IN" sz="2800" b="1" dirty="0">
                <a:solidFill>
                  <a:srgbClr val="61636A"/>
                </a:solidFill>
                <a:latin typeface="Lucida Grande"/>
              </a:rPr>
              <a:t>flight 143 </a:t>
            </a:r>
            <a:r>
              <a:rPr lang="en-IN" sz="2800" b="1" dirty="0" smtClean="0">
                <a:solidFill>
                  <a:srgbClr val="61636A"/>
                </a:solidFill>
                <a:latin typeface="Lucida Grande"/>
              </a:rPr>
              <a:t>Boeing 767 (Gimli Glider,1983)</a:t>
            </a:r>
            <a:endParaRPr lang="en-IN" sz="2800" dirty="0"/>
          </a:p>
        </p:txBody>
      </p:sp>
      <p:sp>
        <p:nvSpPr>
          <p:cNvPr id="6" name="Rectangle 5"/>
          <p:cNvSpPr/>
          <p:nvPr/>
        </p:nvSpPr>
        <p:spPr>
          <a:xfrm>
            <a:off x="4839344" y="2019612"/>
            <a:ext cx="4197152" cy="3970318"/>
          </a:xfrm>
          <a:prstGeom prst="rect">
            <a:avLst/>
          </a:prstGeom>
        </p:spPr>
        <p:txBody>
          <a:bodyPr wrap="square">
            <a:spAutoFit/>
          </a:bodyPr>
          <a:lstStyle/>
          <a:p>
            <a:r>
              <a:rPr lang="en-IN" sz="2800" dirty="0" smtClean="0"/>
              <a:t>The </a:t>
            </a:r>
            <a:r>
              <a:rPr lang="en-IN" sz="2800" dirty="0"/>
              <a:t>ground crew filled the tanks according to their records. The fuel requirements were assumed to be in </a:t>
            </a:r>
            <a:r>
              <a:rPr lang="en-IN" sz="2800" dirty="0">
                <a:solidFill>
                  <a:srgbClr val="FF0000"/>
                </a:solidFill>
              </a:rPr>
              <a:t>litres</a:t>
            </a:r>
            <a:r>
              <a:rPr lang="en-IN" sz="2800" dirty="0"/>
              <a:t> but they had been recorded in </a:t>
            </a:r>
            <a:r>
              <a:rPr lang="en-IN" sz="2800" dirty="0">
                <a:solidFill>
                  <a:srgbClr val="FF0000"/>
                </a:solidFill>
              </a:rPr>
              <a:t>gallons</a:t>
            </a:r>
            <a:r>
              <a:rPr lang="en-IN" sz="2800" dirty="0" smtClean="0"/>
              <a:t>. Midway through the flight it ran out of fuel!</a:t>
            </a:r>
          </a:p>
          <a:p>
            <a:pPr algn="just"/>
            <a:r>
              <a:rPr lang="en-IN" sz="2800" b="1" dirty="0" smtClean="0"/>
              <a:t>Another unit error!</a:t>
            </a:r>
            <a:endParaRPr lang="en-IN" sz="2800" b="1"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33016" y="2204864"/>
            <a:ext cx="4395524" cy="2952328"/>
          </a:xfrm>
          <a:prstGeom prst="rect">
            <a:avLst/>
          </a:prstGeom>
        </p:spPr>
      </p:pic>
    </p:spTree>
    <p:extLst>
      <p:ext uri="{BB962C8B-B14F-4D97-AF65-F5344CB8AC3E}">
        <p14:creationId xmlns:p14="http://schemas.microsoft.com/office/powerpoint/2010/main" val="10856376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654032"/>
          </a:xfrm>
        </p:spPr>
        <p:txBody>
          <a:bodyPr>
            <a:normAutofit/>
          </a:bodyPr>
          <a:lstStyle/>
          <a:p>
            <a:r>
              <a:rPr lang="en-US" sz="3200" b="1" dirty="0" smtClean="0">
                <a:solidFill>
                  <a:srgbClr val="C00000"/>
                </a:solidFill>
              </a:rPr>
              <a:t>Environmental Units</a:t>
            </a:r>
            <a:endParaRPr lang="en-IN" sz="3200" b="1" dirty="0">
              <a:solidFill>
                <a:srgbClr val="C00000"/>
              </a:solidFill>
            </a:endParaRPr>
          </a:p>
        </p:txBody>
      </p:sp>
      <p:sp>
        <p:nvSpPr>
          <p:cNvPr id="3" name="Content Placeholder 2"/>
          <p:cNvSpPr>
            <a:spLocks noGrp="1"/>
          </p:cNvSpPr>
          <p:nvPr>
            <p:ph idx="1"/>
          </p:nvPr>
        </p:nvSpPr>
        <p:spPr>
          <a:xfrm>
            <a:off x="467544" y="836712"/>
            <a:ext cx="8229600" cy="1152128"/>
          </a:xfrm>
        </p:spPr>
        <p:txBody>
          <a:bodyPr>
            <a:normAutofit/>
          </a:bodyPr>
          <a:lstStyle/>
          <a:p>
            <a:pPr marL="0" indent="0">
              <a:buNone/>
            </a:pPr>
            <a:r>
              <a:rPr lang="en-IN" u="sng" dirty="0" smtClean="0">
                <a:solidFill>
                  <a:srgbClr val="0000FF"/>
                </a:solidFill>
              </a:rPr>
              <a:t>Units are simple but very important to get right</a:t>
            </a:r>
            <a:r>
              <a:rPr lang="en-US" b="1" dirty="0" smtClean="0">
                <a:solidFill>
                  <a:srgbClr val="0000FF"/>
                </a:solidFill>
              </a:rPr>
              <a:t>		</a:t>
            </a:r>
            <a:endParaRPr lang="en-US" b="1" dirty="0">
              <a:solidFill>
                <a:srgbClr val="0000FF"/>
              </a:solidFill>
            </a:endParaRPr>
          </a:p>
          <a:p>
            <a:pPr>
              <a:buNone/>
            </a:pPr>
            <a:endParaRPr lang="en-IN" b="1" dirty="0"/>
          </a:p>
        </p:txBody>
      </p:sp>
      <p:sp>
        <p:nvSpPr>
          <p:cNvPr id="5" name="Rectangle 4"/>
          <p:cNvSpPr/>
          <p:nvPr/>
        </p:nvSpPr>
        <p:spPr>
          <a:xfrm>
            <a:off x="467544" y="1484784"/>
            <a:ext cx="6264696" cy="523220"/>
          </a:xfrm>
          <a:prstGeom prst="rect">
            <a:avLst/>
          </a:prstGeom>
        </p:spPr>
        <p:txBody>
          <a:bodyPr wrap="square">
            <a:spAutoFit/>
          </a:bodyPr>
          <a:lstStyle/>
          <a:p>
            <a:r>
              <a:rPr lang="en-IN" sz="2800" b="1" dirty="0">
                <a:solidFill>
                  <a:srgbClr val="61636A"/>
                </a:solidFill>
                <a:latin typeface="Lucida Grande"/>
              </a:rPr>
              <a:t>NASA Mars Climate Orbiter </a:t>
            </a:r>
            <a:endParaRPr lang="en-IN" sz="2800" dirty="0"/>
          </a:p>
        </p:txBody>
      </p:sp>
      <p:sp>
        <p:nvSpPr>
          <p:cNvPr id="6" name="Rectangle 5"/>
          <p:cNvSpPr/>
          <p:nvPr/>
        </p:nvSpPr>
        <p:spPr>
          <a:xfrm>
            <a:off x="4839344" y="2019612"/>
            <a:ext cx="3621088" cy="3785652"/>
          </a:xfrm>
          <a:prstGeom prst="rect">
            <a:avLst/>
          </a:prstGeom>
        </p:spPr>
        <p:txBody>
          <a:bodyPr wrap="square">
            <a:spAutoFit/>
          </a:bodyPr>
          <a:lstStyle/>
          <a:p>
            <a:pPr algn="just"/>
            <a:r>
              <a:rPr lang="en-IN" sz="2400" dirty="0">
                <a:solidFill>
                  <a:srgbClr val="000000"/>
                </a:solidFill>
                <a:latin typeface="Times New Roman" panose="02020603050405020304" pitchFamily="18" charset="0"/>
              </a:rPr>
              <a:t>NASA lost a $125 million Mars orbiter because a Lockheed Martin engineering team used </a:t>
            </a:r>
            <a:r>
              <a:rPr lang="en-IN" sz="2400" dirty="0">
                <a:solidFill>
                  <a:srgbClr val="FF0000"/>
                </a:solidFill>
                <a:latin typeface="Times New Roman" panose="02020603050405020304" pitchFamily="18" charset="0"/>
              </a:rPr>
              <a:t>English units</a:t>
            </a:r>
            <a:r>
              <a:rPr lang="en-IN" sz="2400" dirty="0">
                <a:solidFill>
                  <a:srgbClr val="000000"/>
                </a:solidFill>
                <a:latin typeface="Times New Roman" panose="02020603050405020304" pitchFamily="18" charset="0"/>
              </a:rPr>
              <a:t> of measurement while the agency's team used the more conventional </a:t>
            </a:r>
            <a:r>
              <a:rPr lang="en-IN" sz="2400" dirty="0">
                <a:solidFill>
                  <a:srgbClr val="FF0000"/>
                </a:solidFill>
                <a:latin typeface="Times New Roman" panose="02020603050405020304" pitchFamily="18" charset="0"/>
              </a:rPr>
              <a:t>metric system </a:t>
            </a:r>
            <a:r>
              <a:rPr lang="en-IN" sz="2400" dirty="0">
                <a:solidFill>
                  <a:srgbClr val="000000"/>
                </a:solidFill>
                <a:latin typeface="Times New Roman" panose="02020603050405020304" pitchFamily="18" charset="0"/>
              </a:rPr>
              <a:t>for a key spacecraft operation</a:t>
            </a:r>
            <a:endParaRPr lang="en-IN" sz="2400" dirty="0"/>
          </a:p>
        </p:txBody>
      </p:sp>
      <p:pic>
        <p:nvPicPr>
          <p:cNvPr id="7" name="Picture 6"/>
          <p:cNvPicPr>
            <a:picLocks noChangeAspect="1"/>
          </p:cNvPicPr>
          <p:nvPr/>
        </p:nvPicPr>
        <p:blipFill>
          <a:blip r:embed="rId2"/>
          <a:stretch>
            <a:fillRect/>
          </a:stretch>
        </p:blipFill>
        <p:spPr>
          <a:xfrm>
            <a:off x="693106" y="2166718"/>
            <a:ext cx="3889238" cy="3534345"/>
          </a:xfrm>
          <a:prstGeom prst="rect">
            <a:avLst/>
          </a:prstGeom>
        </p:spPr>
      </p:pic>
    </p:spTree>
    <p:extLst>
      <p:ext uri="{BB962C8B-B14F-4D97-AF65-F5344CB8AC3E}">
        <p14:creationId xmlns:p14="http://schemas.microsoft.com/office/powerpoint/2010/main" val="38156139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t1.gstatic.com/images?q=tbn:ANd9GcTdL7ah0ckTreNo_U4ybMakXpt13SXgZxW1c0fVCEAxtBawN2op"/>
          <p:cNvPicPr>
            <a:picLocks noChangeAspect="1" noChangeArrowheads="1"/>
          </p:cNvPicPr>
          <p:nvPr/>
        </p:nvPicPr>
        <p:blipFill>
          <a:blip r:embed="rId2" cstate="screen"/>
          <a:srcRect/>
          <a:stretch>
            <a:fillRect/>
          </a:stretch>
        </p:blipFill>
        <p:spPr bwMode="auto">
          <a:xfrm>
            <a:off x="2133600" y="2204864"/>
            <a:ext cx="4648200" cy="3958057"/>
          </a:xfrm>
          <a:prstGeom prst="rect">
            <a:avLst/>
          </a:prstGeom>
          <a:noFill/>
          <a:scene3d>
            <a:camera prst="orthographicFront">
              <a:rot lat="0" lon="10800000" rev="0"/>
            </a:camera>
            <a:lightRig rig="threePt" dir="t"/>
          </a:scene3d>
        </p:spPr>
      </p:pic>
      <p:sp>
        <p:nvSpPr>
          <p:cNvPr id="3" name="TextBox 2"/>
          <p:cNvSpPr txBox="1"/>
          <p:nvPr/>
        </p:nvSpPr>
        <p:spPr>
          <a:xfrm>
            <a:off x="609600" y="228600"/>
            <a:ext cx="4876800" cy="584775"/>
          </a:xfrm>
          <a:prstGeom prst="rect">
            <a:avLst/>
          </a:prstGeom>
          <a:noFill/>
        </p:spPr>
        <p:txBody>
          <a:bodyPr wrap="square" rtlCol="0">
            <a:spAutoFit/>
          </a:bodyPr>
          <a:lstStyle/>
          <a:p>
            <a:r>
              <a:rPr lang="en-US" sz="3200" b="1" dirty="0" smtClean="0">
                <a:solidFill>
                  <a:srgbClr val="C00000"/>
                </a:solidFill>
              </a:rPr>
              <a:t>The Earth is finite……..</a:t>
            </a:r>
            <a:endParaRPr lang="en-US" sz="3200" b="1" dirty="0">
              <a:solidFill>
                <a:srgbClr val="C00000"/>
              </a:solidFill>
            </a:endParaRPr>
          </a:p>
        </p:txBody>
      </p:sp>
      <p:sp>
        <p:nvSpPr>
          <p:cNvPr id="4" name="TextBox 3"/>
          <p:cNvSpPr txBox="1"/>
          <p:nvPr/>
        </p:nvSpPr>
        <p:spPr>
          <a:xfrm>
            <a:off x="2743200" y="846852"/>
            <a:ext cx="5867400" cy="1077218"/>
          </a:xfrm>
          <a:prstGeom prst="rect">
            <a:avLst/>
          </a:prstGeom>
          <a:noFill/>
        </p:spPr>
        <p:txBody>
          <a:bodyPr wrap="square" rtlCol="0">
            <a:spAutoFit/>
          </a:bodyPr>
          <a:lstStyle/>
          <a:p>
            <a:r>
              <a:rPr lang="en-US" sz="3200" dirty="0" smtClean="0"/>
              <a:t>So are the natural resources……..</a:t>
            </a:r>
          </a:p>
          <a:p>
            <a:r>
              <a:rPr lang="en-US" sz="3200" dirty="0" smtClean="0"/>
              <a:t>We need to preserve them……….</a:t>
            </a:r>
            <a:endParaRPr lang="en-US" sz="3200" dirty="0"/>
          </a:p>
        </p:txBody>
      </p:sp>
    </p:spTree>
    <p:extLst>
      <p:ext uri="{BB962C8B-B14F-4D97-AF65-F5344CB8AC3E}">
        <p14:creationId xmlns:p14="http://schemas.microsoft.com/office/powerpoint/2010/main" val="3231349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836712"/>
            <a:ext cx="8424936" cy="5016758"/>
          </a:xfrm>
          <a:prstGeom prst="rect">
            <a:avLst/>
          </a:prstGeom>
          <a:noFill/>
        </p:spPr>
        <p:txBody>
          <a:bodyPr wrap="square" rtlCol="0">
            <a:spAutoFit/>
          </a:bodyPr>
          <a:lstStyle/>
          <a:p>
            <a:pPr marL="571500" indent="-571500">
              <a:buFont typeface="Wingdings" panose="05000000000000000000" pitchFamily="2" charset="2"/>
              <a:buChar char="§"/>
            </a:pPr>
            <a:r>
              <a:rPr lang="en-IN" sz="4000" dirty="0" smtClean="0"/>
              <a:t>The Supreme Court of India has ordered that every student at college/university/institute level be exposed to a course on environment</a:t>
            </a:r>
          </a:p>
          <a:p>
            <a:pPr marL="571500" indent="-571500">
              <a:buFont typeface="Wingdings" panose="05000000000000000000" pitchFamily="2" charset="2"/>
              <a:buChar char="§"/>
            </a:pPr>
            <a:r>
              <a:rPr lang="en-IN" sz="4000" dirty="0" smtClean="0"/>
              <a:t>It is not only to create an awareness of environmental issues, but also to bring about pro-environmental action</a:t>
            </a:r>
            <a:endParaRPr lang="en-IN" sz="4000" dirty="0"/>
          </a:p>
        </p:txBody>
      </p:sp>
    </p:spTree>
    <p:extLst>
      <p:ext uri="{BB962C8B-B14F-4D97-AF65-F5344CB8AC3E}">
        <p14:creationId xmlns:p14="http://schemas.microsoft.com/office/powerpoint/2010/main" val="4120942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5" y="196619"/>
            <a:ext cx="8813333" cy="738664"/>
          </a:xfrm>
          <a:prstGeom prst="rect">
            <a:avLst/>
          </a:prstGeom>
          <a:noFill/>
        </p:spPr>
        <p:txBody>
          <a:bodyPr wrap="square" rtlCol="0">
            <a:spAutoFit/>
          </a:bodyPr>
          <a:lstStyle/>
          <a:p>
            <a:r>
              <a:rPr lang="en-IN" sz="4200" b="1" dirty="0" smtClean="0"/>
              <a:t>Major environmental issues in India</a:t>
            </a:r>
            <a:endParaRPr lang="en-IN" sz="4200" b="1" dirty="0"/>
          </a:p>
        </p:txBody>
      </p:sp>
      <p:pic>
        <p:nvPicPr>
          <p:cNvPr id="18434" name="Picture 2" descr="India overtook China in number of deaths due to pollution: Report"/>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4751" y="1052736"/>
            <a:ext cx="4846208" cy="36326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chennai floods"/>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9334" r="14105" b="18625"/>
          <a:stretch/>
        </p:blipFill>
        <p:spPr bwMode="auto">
          <a:xfrm>
            <a:off x="4860032" y="1052736"/>
            <a:ext cx="4283969" cy="2664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Lst>
          </a:blip>
          <a:srcRect l="24504" b="24963"/>
          <a:stretch/>
        </p:blipFill>
        <p:spPr>
          <a:xfrm>
            <a:off x="4809697" y="3789040"/>
            <a:ext cx="4334304" cy="3109192"/>
          </a:xfrm>
          <a:prstGeom prst="rect">
            <a:avLst/>
          </a:prstGeom>
        </p:spPr>
      </p:pic>
      <p:sp>
        <p:nvSpPr>
          <p:cNvPr id="3" name="TextBox 2"/>
          <p:cNvSpPr txBox="1"/>
          <p:nvPr/>
        </p:nvSpPr>
        <p:spPr>
          <a:xfrm>
            <a:off x="0" y="1521784"/>
            <a:ext cx="4067484" cy="1938992"/>
          </a:xfrm>
          <a:prstGeom prst="rect">
            <a:avLst/>
          </a:prstGeom>
          <a:noFill/>
        </p:spPr>
        <p:txBody>
          <a:bodyPr wrap="square" rtlCol="0">
            <a:spAutoFit/>
          </a:bodyPr>
          <a:lstStyle/>
          <a:p>
            <a:r>
              <a:rPr lang="en-IN" sz="4000" b="1" dirty="0" smtClean="0"/>
              <a:t>1. Pollution and public health burden</a:t>
            </a:r>
          </a:p>
        </p:txBody>
      </p:sp>
      <p:pic>
        <p:nvPicPr>
          <p:cNvPr id="18436" name="Picture 4" descr="Image result for groundwater depletion india"/>
          <p:cNvPicPr>
            <a:picLocks noChangeAspect="1" noChangeArrowheads="1"/>
          </p:cNvPicPr>
          <p:nvPr/>
        </p:nvPicPr>
        <p:blipFill rotWithShape="1">
          <a:blip r:embed="rId9">
            <a:extLst>
              <a:ext uri="{28A0092B-C50C-407E-A947-70E740481C1C}">
                <a14:useLocalDpi xmlns:a14="http://schemas.microsoft.com/office/drawing/2010/main" val="0"/>
              </a:ext>
            </a:extLst>
          </a:blip>
          <a:srcRect r="12922" b="1434"/>
          <a:stretch/>
        </p:blipFill>
        <p:spPr bwMode="auto">
          <a:xfrm>
            <a:off x="0" y="3789040"/>
            <a:ext cx="4860032" cy="3494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32039" y="1521784"/>
            <a:ext cx="4265703" cy="1938992"/>
          </a:xfrm>
          <a:prstGeom prst="rect">
            <a:avLst/>
          </a:prstGeom>
          <a:solidFill>
            <a:srgbClr val="FFFFFF">
              <a:alpha val="50196"/>
            </a:srgbClr>
          </a:solidFill>
        </p:spPr>
        <p:txBody>
          <a:bodyPr wrap="square">
            <a:spAutoFit/>
          </a:bodyPr>
          <a:lstStyle/>
          <a:p>
            <a:r>
              <a:rPr lang="en-IN" sz="4000" b="1" dirty="0" smtClean="0"/>
              <a:t>2. Extreme weather events &amp; climate change</a:t>
            </a:r>
            <a:endParaRPr lang="en-IN" sz="4000" b="1" dirty="0"/>
          </a:p>
        </p:txBody>
      </p:sp>
      <p:sp>
        <p:nvSpPr>
          <p:cNvPr id="12" name="TextBox 11"/>
          <p:cNvSpPr txBox="1"/>
          <p:nvPr/>
        </p:nvSpPr>
        <p:spPr>
          <a:xfrm>
            <a:off x="4881704" y="4859961"/>
            <a:ext cx="4067484" cy="1323439"/>
          </a:xfrm>
          <a:prstGeom prst="rect">
            <a:avLst/>
          </a:prstGeom>
          <a:solidFill>
            <a:srgbClr val="FFFFFF">
              <a:alpha val="50196"/>
            </a:srgbClr>
          </a:solidFill>
        </p:spPr>
        <p:txBody>
          <a:bodyPr wrap="square" rtlCol="0">
            <a:spAutoFit/>
          </a:bodyPr>
          <a:lstStyle/>
          <a:p>
            <a:r>
              <a:rPr lang="en-IN" sz="4000" b="1" dirty="0" smtClean="0"/>
              <a:t>4. Unsustainable growth</a:t>
            </a:r>
          </a:p>
        </p:txBody>
      </p:sp>
      <p:sp>
        <p:nvSpPr>
          <p:cNvPr id="13" name="TextBox 12"/>
          <p:cNvSpPr txBox="1"/>
          <p:nvPr/>
        </p:nvSpPr>
        <p:spPr>
          <a:xfrm>
            <a:off x="60714" y="4789265"/>
            <a:ext cx="3143134" cy="1323439"/>
          </a:xfrm>
          <a:prstGeom prst="rect">
            <a:avLst/>
          </a:prstGeom>
          <a:solidFill>
            <a:srgbClr val="FFFFFF">
              <a:alpha val="50196"/>
            </a:srgbClr>
          </a:solidFill>
        </p:spPr>
        <p:txBody>
          <a:bodyPr wrap="square" rtlCol="0">
            <a:spAutoFit/>
          </a:bodyPr>
          <a:lstStyle/>
          <a:p>
            <a:r>
              <a:rPr lang="en-IN" sz="4000" b="1" dirty="0" smtClean="0"/>
              <a:t>3. Resource depletion</a:t>
            </a:r>
          </a:p>
        </p:txBody>
      </p:sp>
    </p:spTree>
    <p:extLst>
      <p:ext uri="{BB962C8B-B14F-4D97-AF65-F5344CB8AC3E}">
        <p14:creationId xmlns:p14="http://schemas.microsoft.com/office/powerpoint/2010/main" val="3588779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Image result for air pollution in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198894"/>
            <a:ext cx="3563888" cy="3563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r="15143" b="41282"/>
          <a:stretch/>
        </p:blipFill>
        <p:spPr>
          <a:xfrm>
            <a:off x="303006" y="1023681"/>
            <a:ext cx="8050798" cy="1575578"/>
          </a:xfrm>
          <a:prstGeom prst="rect">
            <a:avLst/>
          </a:prstGeom>
        </p:spPr>
      </p:pic>
      <p:sp>
        <p:nvSpPr>
          <p:cNvPr id="4" name="TextBox 3"/>
          <p:cNvSpPr txBox="1"/>
          <p:nvPr/>
        </p:nvSpPr>
        <p:spPr>
          <a:xfrm>
            <a:off x="179512" y="637030"/>
            <a:ext cx="6496907" cy="584775"/>
          </a:xfrm>
          <a:prstGeom prst="rect">
            <a:avLst/>
          </a:prstGeom>
          <a:solidFill>
            <a:srgbClr val="FFFF99"/>
          </a:solidFill>
          <a:ln>
            <a:solidFill>
              <a:schemeClr val="tx1"/>
            </a:solidFill>
          </a:ln>
        </p:spPr>
        <p:txBody>
          <a:bodyPr wrap="none" rtlCol="0">
            <a:spAutoFit/>
          </a:bodyPr>
          <a:lstStyle/>
          <a:p>
            <a:r>
              <a:rPr lang="en-IN" sz="3200" b="1" dirty="0" smtClean="0"/>
              <a:t>1. Pollution </a:t>
            </a:r>
            <a:r>
              <a:rPr lang="en-IN" sz="3200" b="1" dirty="0"/>
              <a:t>and public health burden</a:t>
            </a:r>
          </a:p>
        </p:txBody>
      </p:sp>
      <p:sp>
        <p:nvSpPr>
          <p:cNvPr id="8" name="Rectangle 7"/>
          <p:cNvSpPr/>
          <p:nvPr/>
        </p:nvSpPr>
        <p:spPr>
          <a:xfrm>
            <a:off x="135321" y="2714144"/>
            <a:ext cx="5964832" cy="1938992"/>
          </a:xfrm>
          <a:prstGeom prst="rect">
            <a:avLst/>
          </a:prstGeom>
        </p:spPr>
        <p:txBody>
          <a:bodyPr wrap="square">
            <a:spAutoFit/>
          </a:bodyPr>
          <a:lstStyle/>
          <a:p>
            <a:pPr algn="just"/>
            <a:r>
              <a:rPr lang="en-IN" sz="2400" dirty="0" smtClean="0">
                <a:solidFill>
                  <a:srgbClr val="282828"/>
                </a:solidFill>
                <a:latin typeface="TundraWeb"/>
              </a:rPr>
              <a:t>Institute </a:t>
            </a:r>
            <a:r>
              <a:rPr lang="en-IN" sz="2400" dirty="0">
                <a:solidFill>
                  <a:srgbClr val="282828"/>
                </a:solidFill>
                <a:latin typeface="TundraWeb"/>
              </a:rPr>
              <a:t>for Health Metrics and Evaluation at the University of Washington in </a:t>
            </a:r>
            <a:r>
              <a:rPr lang="en-IN" sz="2400" dirty="0" smtClean="0">
                <a:solidFill>
                  <a:srgbClr val="282828"/>
                </a:solidFill>
                <a:latin typeface="TundraWeb"/>
              </a:rPr>
              <a:t>Seattle found </a:t>
            </a:r>
            <a:r>
              <a:rPr lang="en-IN" sz="2400" dirty="0">
                <a:solidFill>
                  <a:srgbClr val="282828"/>
                </a:solidFill>
                <a:latin typeface="TundraWeb"/>
              </a:rPr>
              <a:t>that</a:t>
            </a:r>
            <a:r>
              <a:rPr lang="en-IN" sz="2400" b="1" dirty="0">
                <a:solidFill>
                  <a:srgbClr val="282828"/>
                </a:solidFill>
                <a:latin typeface="TundraWeb"/>
              </a:rPr>
              <a:t> India had 3,283 premature deaths due to ambient air pollution every </a:t>
            </a:r>
            <a:r>
              <a:rPr lang="en-IN" sz="2400" b="1" dirty="0" smtClean="0">
                <a:solidFill>
                  <a:srgbClr val="282828"/>
                </a:solidFill>
                <a:latin typeface="TundraWeb"/>
              </a:rPr>
              <a:t>day </a:t>
            </a:r>
            <a:r>
              <a:rPr lang="en-IN" sz="2400" dirty="0" smtClean="0">
                <a:solidFill>
                  <a:srgbClr val="282828"/>
                </a:solidFill>
                <a:latin typeface="TundraWeb"/>
              </a:rPr>
              <a:t>(China: </a:t>
            </a:r>
            <a:r>
              <a:rPr lang="en-IN" sz="2400" dirty="0">
                <a:solidFill>
                  <a:srgbClr val="282828"/>
                </a:solidFill>
                <a:latin typeface="TundraWeb"/>
              </a:rPr>
              <a:t>3,233 per </a:t>
            </a:r>
            <a:r>
              <a:rPr lang="en-IN" sz="2400" dirty="0" smtClean="0">
                <a:solidFill>
                  <a:srgbClr val="282828"/>
                </a:solidFill>
                <a:latin typeface="TundraWeb"/>
              </a:rPr>
              <a:t>day)</a:t>
            </a:r>
            <a:endParaRPr lang="en-IN" sz="2400" dirty="0"/>
          </a:p>
        </p:txBody>
      </p:sp>
      <p:sp>
        <p:nvSpPr>
          <p:cNvPr id="12" name="Rectangle 11"/>
          <p:cNvSpPr/>
          <p:nvPr/>
        </p:nvSpPr>
        <p:spPr>
          <a:xfrm>
            <a:off x="611560" y="4869160"/>
            <a:ext cx="4536504" cy="830997"/>
          </a:xfrm>
          <a:prstGeom prst="rect">
            <a:avLst/>
          </a:prstGeom>
        </p:spPr>
        <p:txBody>
          <a:bodyPr wrap="square">
            <a:spAutoFit/>
          </a:bodyPr>
          <a:lstStyle/>
          <a:p>
            <a:r>
              <a:rPr lang="en-IN" sz="2400" b="1" dirty="0" smtClean="0">
                <a:solidFill>
                  <a:srgbClr val="FF0000"/>
                </a:solidFill>
                <a:latin typeface="TundraWeb"/>
              </a:rPr>
              <a:t>Reduced life expectancy by 3.2 years on average</a:t>
            </a:r>
            <a:endParaRPr lang="en-IN" sz="2400" b="1" dirty="0">
              <a:solidFill>
                <a:srgbClr val="FF0000"/>
              </a:solidFill>
            </a:endParaRPr>
          </a:p>
        </p:txBody>
      </p:sp>
    </p:spTree>
    <p:extLst>
      <p:ext uri="{BB962C8B-B14F-4D97-AF65-F5344CB8AC3E}">
        <p14:creationId xmlns:p14="http://schemas.microsoft.com/office/powerpoint/2010/main" val="2122427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637030"/>
            <a:ext cx="6496907" cy="584775"/>
          </a:xfrm>
          <a:prstGeom prst="rect">
            <a:avLst/>
          </a:prstGeom>
          <a:solidFill>
            <a:srgbClr val="FFFF99"/>
          </a:solidFill>
          <a:ln>
            <a:solidFill>
              <a:schemeClr val="tx1"/>
            </a:solidFill>
          </a:ln>
        </p:spPr>
        <p:txBody>
          <a:bodyPr wrap="none" rtlCol="0">
            <a:spAutoFit/>
          </a:bodyPr>
          <a:lstStyle/>
          <a:p>
            <a:r>
              <a:rPr lang="en-IN" sz="3200" b="1" dirty="0" smtClean="0"/>
              <a:t>1. Pollution </a:t>
            </a:r>
            <a:r>
              <a:rPr lang="en-IN" sz="3200" b="1" dirty="0"/>
              <a:t>and public health burden</a:t>
            </a:r>
          </a:p>
        </p:txBody>
      </p:sp>
      <p:pic>
        <p:nvPicPr>
          <p:cNvPr id="2" name="Picture 1"/>
          <p:cNvPicPr>
            <a:picLocks noChangeAspect="1"/>
          </p:cNvPicPr>
          <p:nvPr/>
        </p:nvPicPr>
        <p:blipFill>
          <a:blip r:embed="rId3"/>
          <a:stretch>
            <a:fillRect/>
          </a:stretch>
        </p:blipFill>
        <p:spPr>
          <a:xfrm>
            <a:off x="202298" y="1315466"/>
            <a:ext cx="8561599" cy="1033414"/>
          </a:xfrm>
          <a:prstGeom prst="rect">
            <a:avLst/>
          </a:prstGeom>
        </p:spPr>
      </p:pic>
      <p:pic>
        <p:nvPicPr>
          <p:cNvPr id="5" name="Picture 4"/>
          <p:cNvPicPr>
            <a:picLocks noChangeAspect="1"/>
          </p:cNvPicPr>
          <p:nvPr/>
        </p:nvPicPr>
        <p:blipFill>
          <a:blip r:embed="rId4"/>
          <a:stretch>
            <a:fillRect/>
          </a:stretch>
        </p:blipFill>
        <p:spPr>
          <a:xfrm>
            <a:off x="755576" y="2132856"/>
            <a:ext cx="5623545" cy="4544815"/>
          </a:xfrm>
          <a:prstGeom prst="rect">
            <a:avLst/>
          </a:prstGeom>
        </p:spPr>
      </p:pic>
      <p:sp>
        <p:nvSpPr>
          <p:cNvPr id="10" name="Rectangle 9"/>
          <p:cNvSpPr/>
          <p:nvPr/>
        </p:nvSpPr>
        <p:spPr>
          <a:xfrm>
            <a:off x="6759581" y="6236994"/>
            <a:ext cx="3406710" cy="461665"/>
          </a:xfrm>
          <a:prstGeom prst="rect">
            <a:avLst/>
          </a:prstGeom>
        </p:spPr>
        <p:txBody>
          <a:bodyPr wrap="square">
            <a:spAutoFit/>
          </a:bodyPr>
          <a:lstStyle/>
          <a:p>
            <a:r>
              <a:rPr lang="en-IN" sz="2400" b="1" dirty="0" smtClean="0">
                <a:latin typeface="TundraWeb"/>
              </a:rPr>
              <a:t>WHO, 2016</a:t>
            </a:r>
            <a:endParaRPr lang="en-IN" sz="2400" b="1" dirty="0"/>
          </a:p>
        </p:txBody>
      </p:sp>
      <p:sp>
        <p:nvSpPr>
          <p:cNvPr id="6" name="Rectangle 5"/>
          <p:cNvSpPr/>
          <p:nvPr/>
        </p:nvSpPr>
        <p:spPr>
          <a:xfrm>
            <a:off x="755576" y="2348880"/>
            <a:ext cx="792088" cy="25922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38845" y="5301207"/>
            <a:ext cx="792088" cy="14538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266050" y="3166270"/>
            <a:ext cx="3406710" cy="954107"/>
          </a:xfrm>
          <a:prstGeom prst="rect">
            <a:avLst/>
          </a:prstGeom>
        </p:spPr>
        <p:txBody>
          <a:bodyPr wrap="square">
            <a:spAutoFit/>
          </a:bodyPr>
          <a:lstStyle/>
          <a:p>
            <a:r>
              <a:rPr lang="en-IN" sz="2800" b="1" dirty="0" smtClean="0">
                <a:solidFill>
                  <a:srgbClr val="FF0000"/>
                </a:solidFill>
                <a:latin typeface="TundraWeb"/>
              </a:rPr>
              <a:t>11 out of 12 top cities are Indian</a:t>
            </a:r>
            <a:endParaRPr lang="en-IN" sz="2800" b="1" dirty="0">
              <a:solidFill>
                <a:srgbClr val="FF0000"/>
              </a:solidFill>
            </a:endParaRPr>
          </a:p>
        </p:txBody>
      </p:sp>
      <p:sp>
        <p:nvSpPr>
          <p:cNvPr id="7" name="TextBox 6"/>
          <p:cNvSpPr txBox="1"/>
          <p:nvPr/>
        </p:nvSpPr>
        <p:spPr>
          <a:xfrm>
            <a:off x="6516216" y="2132856"/>
            <a:ext cx="2627784" cy="830997"/>
          </a:xfrm>
          <a:prstGeom prst="rect">
            <a:avLst/>
          </a:prstGeom>
          <a:noFill/>
        </p:spPr>
        <p:txBody>
          <a:bodyPr wrap="square" rtlCol="0">
            <a:spAutoFit/>
          </a:bodyPr>
          <a:lstStyle/>
          <a:p>
            <a:r>
              <a:rPr lang="en-IN" sz="2400" b="1" dirty="0" smtClean="0">
                <a:solidFill>
                  <a:srgbClr val="FF0000"/>
                </a:solidFill>
              </a:rPr>
              <a:t>SPM, PM, PM10, PM2.5, PM1.5</a:t>
            </a:r>
            <a:endParaRPr lang="en-IN" sz="2400" b="1" dirty="0">
              <a:solidFill>
                <a:srgbClr val="FF0000"/>
              </a:solidFill>
            </a:endParaRPr>
          </a:p>
        </p:txBody>
      </p:sp>
    </p:spTree>
    <p:extLst>
      <p:ext uri="{BB962C8B-B14F-4D97-AF65-F5344CB8AC3E}">
        <p14:creationId xmlns:p14="http://schemas.microsoft.com/office/powerpoint/2010/main" val="551221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637030"/>
            <a:ext cx="4148893" cy="584775"/>
          </a:xfrm>
          <a:prstGeom prst="rect">
            <a:avLst/>
          </a:prstGeom>
          <a:solidFill>
            <a:srgbClr val="FFFF99"/>
          </a:solidFill>
          <a:ln>
            <a:solidFill>
              <a:schemeClr val="tx1"/>
            </a:solidFill>
          </a:ln>
        </p:spPr>
        <p:txBody>
          <a:bodyPr wrap="none" rtlCol="0">
            <a:spAutoFit/>
          </a:bodyPr>
          <a:lstStyle/>
          <a:p>
            <a:r>
              <a:rPr lang="en-IN" sz="3200" b="1" dirty="0" smtClean="0"/>
              <a:t>Anthropogenic damage</a:t>
            </a:r>
            <a:endParaRPr lang="en-IN" sz="3200" b="1" dirty="0"/>
          </a:p>
        </p:txBody>
      </p:sp>
      <p:sp>
        <p:nvSpPr>
          <p:cNvPr id="10" name="Rectangle 9"/>
          <p:cNvSpPr/>
          <p:nvPr/>
        </p:nvSpPr>
        <p:spPr>
          <a:xfrm>
            <a:off x="6759581" y="6236994"/>
            <a:ext cx="3406710" cy="461665"/>
          </a:xfrm>
          <a:prstGeom prst="rect">
            <a:avLst/>
          </a:prstGeom>
        </p:spPr>
        <p:txBody>
          <a:bodyPr wrap="square">
            <a:spAutoFit/>
          </a:bodyPr>
          <a:lstStyle/>
          <a:p>
            <a:r>
              <a:rPr lang="en-IN" sz="2400" b="1" dirty="0" smtClean="0">
                <a:latin typeface="TundraWeb"/>
              </a:rPr>
              <a:t>WHO, 2016</a:t>
            </a:r>
            <a:endParaRPr lang="en-IN" sz="2400" b="1" dirty="0"/>
          </a:p>
        </p:txBody>
      </p:sp>
      <p:pic>
        <p:nvPicPr>
          <p:cNvPr id="11266" name="Picture 2" descr="https://cdn.vox-cdn.com/thumbor/UN50xan31rCydW_jfyEugJ0xs0M=/0x0:593x816/1200x0/filters:focal(0x0:593x816)/cdn.vox-cdn.com/uploads/chorus_asset/file/10796263/Screen_Shot_2018_05_07_at_6.11.48_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4573" t="3434" r="661" b="15056"/>
          <a:stretch/>
        </p:blipFill>
        <p:spPr bwMode="auto">
          <a:xfrm>
            <a:off x="4557207" y="637030"/>
            <a:ext cx="4551297" cy="62209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cdn.vox-cdn.com/thumbor/UN50xan31rCydW_jfyEugJ0xs0M=/0x0:593x816/1200x0/filters:focal(0x0:593x816)/cdn.vox-cdn.com/uploads/chorus_asset/file/10796263/Screen_Shot_2018_05_07_at_6.11.48_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310" t="85528" r="41330" b="589"/>
          <a:stretch/>
        </p:blipFill>
        <p:spPr bwMode="auto">
          <a:xfrm>
            <a:off x="90668" y="5219500"/>
            <a:ext cx="4466539" cy="14873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1710" y="2620488"/>
            <a:ext cx="4104456" cy="1200329"/>
          </a:xfrm>
          <a:prstGeom prst="rect">
            <a:avLst/>
          </a:prstGeom>
          <a:noFill/>
        </p:spPr>
        <p:txBody>
          <a:bodyPr wrap="square" rtlCol="0">
            <a:spAutoFit/>
          </a:bodyPr>
          <a:lstStyle/>
          <a:p>
            <a:r>
              <a:rPr lang="en-IN" sz="2400" b="1" dirty="0" smtClean="0"/>
              <a:t>For the first time humanity is facing the real possibility of an unsuitable earth to live in</a:t>
            </a:r>
            <a:endParaRPr lang="en-IN" sz="2400" b="1" dirty="0"/>
          </a:p>
        </p:txBody>
      </p:sp>
      <p:sp>
        <p:nvSpPr>
          <p:cNvPr id="2" name="TextBox 1"/>
          <p:cNvSpPr txBox="1"/>
          <p:nvPr/>
        </p:nvSpPr>
        <p:spPr>
          <a:xfrm>
            <a:off x="1115616" y="4437112"/>
            <a:ext cx="2304256" cy="461665"/>
          </a:xfrm>
          <a:prstGeom prst="rect">
            <a:avLst/>
          </a:prstGeom>
          <a:noFill/>
        </p:spPr>
        <p:txBody>
          <a:bodyPr wrap="square" rtlCol="0">
            <a:spAutoFit/>
          </a:bodyPr>
          <a:lstStyle/>
          <a:p>
            <a:r>
              <a:rPr lang="en-IN" sz="2400" dirty="0" smtClean="0">
                <a:solidFill>
                  <a:srgbClr val="FF0000"/>
                </a:solidFill>
              </a:rPr>
              <a:t>Air Quality Index</a:t>
            </a:r>
            <a:endParaRPr lang="en-IN" sz="2400" dirty="0">
              <a:solidFill>
                <a:srgbClr val="FF0000"/>
              </a:solidFill>
            </a:endParaRPr>
          </a:p>
        </p:txBody>
      </p:sp>
    </p:spTree>
    <p:extLst>
      <p:ext uri="{BB962C8B-B14F-4D97-AF65-F5344CB8AC3E}">
        <p14:creationId xmlns:p14="http://schemas.microsoft.com/office/powerpoint/2010/main" val="3412158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4998</TotalTime>
  <Words>2169</Words>
  <Application>Microsoft Office PowerPoint</Application>
  <PresentationFormat>On-screen Show (4:3)</PresentationFormat>
  <Paragraphs>317</Paragraphs>
  <Slides>42</Slides>
  <Notes>10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adobe-garamond-pro</vt:lpstr>
      <vt:lpstr>Arial</vt:lpstr>
      <vt:lpstr>Calibri</vt:lpstr>
      <vt:lpstr>Droid Serif</vt:lpstr>
      <vt:lpstr>Lucida Grande</vt:lpstr>
      <vt:lpstr>Roboto Slab</vt:lpstr>
      <vt:lpstr>Times New Roman</vt:lpstr>
      <vt:lpstr>TundraWeb</vt:lpstr>
      <vt:lpstr>Wingdings</vt:lpstr>
      <vt:lpstr>Office Theme</vt:lpstr>
      <vt:lpstr>PowerPoint Presentation</vt:lpstr>
      <vt:lpstr>CEN-105: Introduction to Environmental Studies  Credits: 3; L: 3; Marks: CWS=25 (10+5+10), MTE=25, ETE=50 </vt:lpstr>
      <vt:lpstr>CEN-105 Introduction to Environmental Studies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&amp; ITS UNINTENDED CONSEQUENCES</vt:lpstr>
      <vt:lpstr>WILL WE DEVELOP A SUSTAINABLE WAY?</vt:lpstr>
      <vt:lpstr>Sustainable Development</vt:lpstr>
      <vt:lpstr>Environment</vt:lpstr>
      <vt:lpstr>PowerPoint Presentation</vt:lpstr>
      <vt:lpstr>PowerPoint Presentation</vt:lpstr>
      <vt:lpstr>PowerPoint Presentation</vt:lpstr>
      <vt:lpstr>Existing &amp; Emerging Environmental Issues Source: United Nations Environment Programme, 2016</vt:lpstr>
      <vt:lpstr>Environmental Systems (Natural and Engineered)</vt:lpstr>
      <vt:lpstr>Environmental Processes  </vt:lpstr>
      <vt:lpstr>Environmental Systems  (Measurement  of Quantity and Concentration)</vt:lpstr>
      <vt:lpstr>Environmental Units</vt:lpstr>
      <vt:lpstr>Environmental measurement</vt:lpstr>
      <vt:lpstr>Environmental Units</vt:lpstr>
      <vt:lpstr>Environmental Units</vt:lpstr>
      <vt:lpstr>Environmental Units</vt:lpstr>
      <vt:lpstr>Environmental Units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dc:title>
  <dc:creator>INDU MAHROTRA</dc:creator>
  <cp:lastModifiedBy>HP Inc.</cp:lastModifiedBy>
  <cp:revision>242</cp:revision>
  <dcterms:created xsi:type="dcterms:W3CDTF">2013-07-05T06:40:22Z</dcterms:created>
  <dcterms:modified xsi:type="dcterms:W3CDTF">2018-07-27T06:02:43Z</dcterms:modified>
</cp:coreProperties>
</file>